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716" r:id="rId3"/>
  </p:sldMasterIdLst>
  <p:notesMasterIdLst>
    <p:notesMasterId r:id="rId32"/>
  </p:notesMasterIdLst>
  <p:sldIdLst>
    <p:sldId id="262" r:id="rId4"/>
    <p:sldId id="263" r:id="rId5"/>
    <p:sldId id="364" r:id="rId6"/>
    <p:sldId id="257" r:id="rId7"/>
    <p:sldId id="258" r:id="rId8"/>
    <p:sldId id="259" r:id="rId9"/>
    <p:sldId id="366" r:id="rId10"/>
    <p:sldId id="264" r:id="rId11"/>
    <p:sldId id="265" r:id="rId12"/>
    <p:sldId id="266" r:id="rId13"/>
    <p:sldId id="267" r:id="rId14"/>
    <p:sldId id="268" r:id="rId15"/>
    <p:sldId id="269" r:id="rId16"/>
    <p:sldId id="270" r:id="rId17"/>
    <p:sldId id="320" r:id="rId18"/>
    <p:sldId id="355" r:id="rId19"/>
    <p:sldId id="356" r:id="rId20"/>
    <p:sldId id="358" r:id="rId21"/>
    <p:sldId id="371" r:id="rId22"/>
    <p:sldId id="359" r:id="rId23"/>
    <p:sldId id="360" r:id="rId24"/>
    <p:sldId id="361" r:id="rId25"/>
    <p:sldId id="353" r:id="rId26"/>
    <p:sldId id="363" r:id="rId27"/>
    <p:sldId id="365" r:id="rId28"/>
    <p:sldId id="372" r:id="rId29"/>
    <p:sldId id="368" r:id="rId30"/>
    <p:sldId id="370" r:id="rId31"/>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05"/>
    <p:restoredTop sz="94304"/>
  </p:normalViewPr>
  <p:slideViewPr>
    <p:cSldViewPr snapToGrid="0" snapToObjects="1">
      <p:cViewPr varScale="1">
        <p:scale>
          <a:sx n="120" d="100"/>
          <a:sy n="120" d="100"/>
        </p:scale>
        <p:origin x="21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9.4.2019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 baseline="0" dirty="0"/>
              <a:t>Network</a:t>
            </a:r>
          </a:p>
          <a:p>
            <a:pPr marL="171450" lvl="0" indent="-171450">
              <a:buFont typeface="Arial"/>
              <a:buChar char="•"/>
            </a:pPr>
            <a:r>
              <a:rPr lang="en" baseline="0" dirty="0"/>
              <a:t>Data</a:t>
            </a:r>
          </a:p>
          <a:p>
            <a:pPr marL="171450" lvl="0" indent="-171450">
              <a:buFont typeface="Arial"/>
              <a:buChar char="•"/>
            </a:pPr>
            <a:r>
              <a:rPr lang="en" baseline="0" dirty="0"/>
              <a:t>Services</a:t>
            </a:r>
          </a:p>
          <a:p>
            <a:pPr marL="171450" lvl="0" indent="-171450">
              <a:buFont typeface="Arial"/>
              <a:buChar char="•"/>
            </a:pPr>
            <a:r>
              <a:rPr lang="en" baseline="0" dirty="0"/>
              <a:t>Shared</a:t>
            </a:r>
          </a:p>
          <a:p>
            <a:pPr marL="171450" lvl="0" indent="-171450">
              <a:buFont typeface="Arial"/>
              <a:buChar char="•"/>
            </a:pPr>
            <a:r>
              <a:rPr lang="en" baseline="0" dirty="0"/>
              <a:t>Internet</a:t>
            </a:r>
          </a:p>
          <a:p>
            <a:pPr marL="171450" lvl="0" indent="-171450">
              <a:buFont typeface="Arial"/>
              <a:buChar char="•"/>
            </a:pPr>
            <a:r>
              <a:rPr lang="en" baseline="0" dirty="0"/>
              <a:t>Resources</a:t>
            </a:r>
          </a:p>
          <a:p>
            <a:pPr marL="171450" lvl="0" indent="-171450">
              <a:buFont typeface="Arial"/>
              <a:buChar char="•"/>
            </a:pPr>
            <a:r>
              <a:rPr lang="en" baseline="0" dirty="0"/>
              <a:t>Software</a:t>
            </a:r>
          </a:p>
          <a:p>
            <a:pPr marL="171450" lvl="0" indent="-171450">
              <a:buFont typeface="Arial"/>
              <a:buChar char="•"/>
            </a:pPr>
            <a:r>
              <a:rPr lang="en" baseline="0" dirty="0"/>
              <a:t>Model</a:t>
            </a:r>
          </a:p>
          <a:p>
            <a:pPr marL="171450" lvl="0" indent="-171450">
              <a:buFont typeface="Arial"/>
              <a:buChar char="•"/>
            </a:pPr>
            <a:r>
              <a:rPr lang="en" baseline="0" dirty="0"/>
              <a:t>Costs</a:t>
            </a:r>
          </a:p>
        </p:txBody>
      </p:sp>
      <p:sp>
        <p:nvSpPr>
          <p:cNvPr id="4" name="Slide Number Placeholder 3"/>
          <p:cNvSpPr>
            <a:spLocks noGrp="1"/>
          </p:cNvSpPr>
          <p:nvPr>
            <p:ph type="sldNum" sz="quarter" idx="5"/>
          </p:nvPr>
        </p:nvSpPr>
        <p:spPr/>
        <p:txBody>
          <a:bodyPr/>
          <a:lstStyle/>
          <a:p>
            <a:fld id="{0E1B667C-9AA9-C841-8097-7C8019AAA4F8}" type="slidenum">
              <a:rPr lang="fi-FI" smtClean="0"/>
              <a:t>9</a:t>
            </a:fld>
            <a:endParaRPr lang="fi-FI"/>
          </a:p>
        </p:txBody>
      </p:sp>
    </p:spTree>
    <p:extLst>
      <p:ext uri="{BB962C8B-B14F-4D97-AF65-F5344CB8AC3E}">
        <p14:creationId xmlns:p14="http://schemas.microsoft.com/office/powerpoint/2010/main" val="91727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15</a:t>
            </a:fld>
            <a:endParaRPr lang="en-US"/>
          </a:p>
        </p:txBody>
      </p:sp>
    </p:spTree>
    <p:extLst>
      <p:ext uri="{BB962C8B-B14F-4D97-AF65-F5344CB8AC3E}">
        <p14:creationId xmlns:p14="http://schemas.microsoft.com/office/powerpoint/2010/main" val="324946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21</a:t>
            </a:fld>
            <a:endParaRPr lang="fi-FI"/>
          </a:p>
        </p:txBody>
      </p:sp>
    </p:spTree>
    <p:extLst>
      <p:ext uri="{BB962C8B-B14F-4D97-AF65-F5344CB8AC3E}">
        <p14:creationId xmlns:p14="http://schemas.microsoft.com/office/powerpoint/2010/main" val="407553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22</a:t>
            </a:fld>
            <a:endParaRPr lang="fi-FI"/>
          </a:p>
        </p:txBody>
      </p:sp>
    </p:spTree>
    <p:extLst>
      <p:ext uri="{BB962C8B-B14F-4D97-AF65-F5344CB8AC3E}">
        <p14:creationId xmlns:p14="http://schemas.microsoft.com/office/powerpoint/2010/main" val="4059016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4/9/19 3:35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21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0144-2186-7A43-B9FE-A9213D183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4038-84AA-F849-8A1F-8B9C90C7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BB272-6091-D342-8B9E-CE4BC236205C}"/>
              </a:ext>
            </a:extLst>
          </p:cNvPr>
          <p:cNvSpPr>
            <a:spLocks noGrp="1"/>
          </p:cNvSpPr>
          <p:nvPr>
            <p:ph type="dt" sz="half" idx="10"/>
          </p:nvPr>
        </p:nvSpPr>
        <p:spPr/>
        <p:txBody>
          <a:bodyPr/>
          <a:lstStyle/>
          <a:p>
            <a:fld id="{EFE36A07-46FC-4E71-A304-E2131C14BD2E}" type="datetimeFigureOut">
              <a:rPr lang="en-US" smtClean="0"/>
              <a:t>4/9/19</a:t>
            </a:fld>
            <a:endParaRPr lang="en-US"/>
          </a:p>
        </p:txBody>
      </p:sp>
      <p:sp>
        <p:nvSpPr>
          <p:cNvPr id="5" name="Footer Placeholder 4">
            <a:extLst>
              <a:ext uri="{FF2B5EF4-FFF2-40B4-BE49-F238E27FC236}">
                <a16:creationId xmlns:a16="http://schemas.microsoft.com/office/drawing/2014/main" id="{BF22CC1F-8EF2-0341-A9FF-47316159D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A190B-0CDF-504D-BE46-9D43040170D6}"/>
              </a:ext>
            </a:extLst>
          </p:cNvPr>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36569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1EAE-38B1-3C4C-95B3-5FC2C43E6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F4A63-E1C1-7948-9ACE-DFA9D2133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7604C-1D96-6242-8D05-79406D542933}"/>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5" name="Footer Placeholder 4">
            <a:extLst>
              <a:ext uri="{FF2B5EF4-FFF2-40B4-BE49-F238E27FC236}">
                <a16:creationId xmlns:a16="http://schemas.microsoft.com/office/drawing/2014/main" id="{019D3B54-48AA-9E45-8257-BB21E8709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5BA6-C707-A64E-9341-9B43056AD0F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741836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9A95-6521-CA4C-A9B1-36FA63EAE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F1190F-2094-F44A-B2FD-C594437482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2CC711-41DB-E247-8E8D-04F9D7188A6A}"/>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5" name="Footer Placeholder 4">
            <a:extLst>
              <a:ext uri="{FF2B5EF4-FFF2-40B4-BE49-F238E27FC236}">
                <a16:creationId xmlns:a16="http://schemas.microsoft.com/office/drawing/2014/main" id="{5F2BA65E-BB4D-924E-B6C5-E0D23AC0C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C2BB-F6AA-2D4A-8BFD-660BFB70D7B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401854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FC80-FCD3-2848-A9E1-2727C8EB0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3C4B2-62D0-BD48-8754-04EC614DBD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642A30-9DD9-AC4D-A4D6-DAD8DCDBE3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79AB54-6B3B-A046-AAC7-CD5C2DCE0755}"/>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6" name="Footer Placeholder 5">
            <a:extLst>
              <a:ext uri="{FF2B5EF4-FFF2-40B4-BE49-F238E27FC236}">
                <a16:creationId xmlns:a16="http://schemas.microsoft.com/office/drawing/2014/main" id="{98634989-B73B-9744-910D-933915190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88B0F-F4B1-FA4D-AFAF-19024F57C614}"/>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035842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EB51-0CE0-424C-8516-C1FE36CAD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E77EF-2E0B-634F-BF22-72C1F7B5B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71014D-F14F-1646-8D2C-D5173E209B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229BE-D058-4145-82C7-930F3BBC39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7FA88B-D128-3D40-B353-307DE3442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AB3835-4D73-E34A-A644-D567A77AC762}"/>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8" name="Footer Placeholder 7">
            <a:extLst>
              <a:ext uri="{FF2B5EF4-FFF2-40B4-BE49-F238E27FC236}">
                <a16:creationId xmlns:a16="http://schemas.microsoft.com/office/drawing/2014/main" id="{85D63D97-651A-F743-95F5-2097798265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29C766-DF99-864D-BA6C-377832B27F0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628304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21E4-2100-E245-B103-7C3404529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F7C2CA-0D94-574C-9075-D1BD5CBC844E}"/>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4" name="Footer Placeholder 3">
            <a:extLst>
              <a:ext uri="{FF2B5EF4-FFF2-40B4-BE49-F238E27FC236}">
                <a16:creationId xmlns:a16="http://schemas.microsoft.com/office/drawing/2014/main" id="{D3C36E55-204A-8E46-B67A-6ECE3058EA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4CCB48-583F-3B4E-96DA-E0A1448F2F76}"/>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740430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4EFCF-D038-CA4D-8FB2-62357747AB4A}"/>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3" name="Footer Placeholder 2">
            <a:extLst>
              <a:ext uri="{FF2B5EF4-FFF2-40B4-BE49-F238E27FC236}">
                <a16:creationId xmlns:a16="http://schemas.microsoft.com/office/drawing/2014/main" id="{77563EED-9BD4-B040-9F9B-BB7451479E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A3A5B-FB1B-954D-A74D-0425D2CC2E2D}"/>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662171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4232-4B16-5B49-B40D-0C930B020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1D147-3EB5-EA47-B20E-47F996532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B583D-3513-8841-AFB3-8330C6E0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BB3DC2-DB08-564C-B734-248AA44DCDFE}"/>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6" name="Footer Placeholder 5">
            <a:extLst>
              <a:ext uri="{FF2B5EF4-FFF2-40B4-BE49-F238E27FC236}">
                <a16:creationId xmlns:a16="http://schemas.microsoft.com/office/drawing/2014/main" id="{DB2C13D9-83E1-1743-8BC1-6349480D7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44F7C-C220-F848-AF0A-F7C00A91E54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60297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720E-532B-A84D-BEAB-1281937AC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18519-11A4-FC4D-9926-5095ACAA1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02463A-0C87-3745-AD08-71E573475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2C491-9FFA-CB43-BA5C-D33F1B86B0C8}"/>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6" name="Footer Placeholder 5">
            <a:extLst>
              <a:ext uri="{FF2B5EF4-FFF2-40B4-BE49-F238E27FC236}">
                <a16:creationId xmlns:a16="http://schemas.microsoft.com/office/drawing/2014/main" id="{DDB42E9D-DDF1-8F49-8AE4-92CE951F6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77064-E313-2043-BAC8-50E3CB8D25D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504366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DB18-A80E-5642-B48F-4B8C64C41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3D7586-26A5-6B45-A61D-1F9C9DF2D5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C9B2-F04F-0D43-8903-490BE7DD20A5}"/>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5" name="Footer Placeholder 4">
            <a:extLst>
              <a:ext uri="{FF2B5EF4-FFF2-40B4-BE49-F238E27FC236}">
                <a16:creationId xmlns:a16="http://schemas.microsoft.com/office/drawing/2014/main" id="{38D8B987-4865-8149-813C-B5E944CE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8EA24-72A5-394E-BA18-E9F305DF7AD2}"/>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38224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E0043-9AAB-D145-A1AC-41B75B8F72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DB4105-B63B-A941-80D5-9D965F29DE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38A7E-39AD-D148-BA8B-D949CABAC6F5}"/>
              </a:ext>
            </a:extLst>
          </p:cNvPr>
          <p:cNvSpPr>
            <a:spLocks noGrp="1"/>
          </p:cNvSpPr>
          <p:nvPr>
            <p:ph type="dt" sz="half" idx="10"/>
          </p:nvPr>
        </p:nvSpPr>
        <p:spPr/>
        <p:txBody>
          <a:bodyPr/>
          <a:lstStyle/>
          <a:p>
            <a:fld id="{4FD1B6CC-B1C9-6D4B-A5EC-80AC067F9D8C}" type="datetimeFigureOut">
              <a:rPr lang="en-US" smtClean="0"/>
              <a:t>4/9/19</a:t>
            </a:fld>
            <a:endParaRPr lang="en-US"/>
          </a:p>
        </p:txBody>
      </p:sp>
      <p:sp>
        <p:nvSpPr>
          <p:cNvPr id="5" name="Footer Placeholder 4">
            <a:extLst>
              <a:ext uri="{FF2B5EF4-FFF2-40B4-BE49-F238E27FC236}">
                <a16:creationId xmlns:a16="http://schemas.microsoft.com/office/drawing/2014/main" id="{BCDBF23D-DF5B-814A-9C76-F8FE34585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F7FED-4293-7049-9679-A3C248CDD2BF}"/>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116932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035865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4968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7541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5406991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566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7759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8809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0553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wrap="square">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210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03204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2999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12718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035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9574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3936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2018 Microsoft Corporation. All rights reserved. </a:t>
            </a:r>
          </a:p>
        </p:txBody>
      </p:sp>
    </p:spTree>
    <p:extLst>
      <p:ext uri="{BB962C8B-B14F-4D97-AF65-F5344CB8AC3E}">
        <p14:creationId xmlns:p14="http://schemas.microsoft.com/office/powerpoint/2010/main" val="35250101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059838"/>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7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033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4241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33964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350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6067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347806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3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06951"/>
          </a:xfrm>
        </p:spPr>
        <p:txBody>
          <a:bodyPr wrap="square">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89336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8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972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7379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236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999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32342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0931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1546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9.4.2019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image" Target="../media/image7.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9.4.2019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1B1CC-AC40-6A42-B07A-987532D86F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2BB6A-1EC5-5B48-8EEF-CF5DDFE7B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BA525-7A35-2F47-9335-11EA97956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1B6CC-B1C9-6D4B-A5EC-80AC067F9D8C}" type="datetimeFigureOut">
              <a:rPr lang="en-US" smtClean="0"/>
              <a:t>4/9/19</a:t>
            </a:fld>
            <a:endParaRPr lang="en-US"/>
          </a:p>
        </p:txBody>
      </p:sp>
      <p:sp>
        <p:nvSpPr>
          <p:cNvPr id="5" name="Footer Placeholder 4">
            <a:extLst>
              <a:ext uri="{FF2B5EF4-FFF2-40B4-BE49-F238E27FC236}">
                <a16:creationId xmlns:a16="http://schemas.microsoft.com/office/drawing/2014/main" id="{FCFC223A-F0BE-AF40-9203-56FB34E4C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85B17-03C7-994D-96D4-8E1F9D18A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8CFA5-ACF8-AD4A-BD38-DA8C76F036DC}" type="slidenum">
              <a:rPr lang="en-US" smtClean="0"/>
              <a:t>‹#›</a:t>
            </a:fld>
            <a:endParaRPr lang="en-US"/>
          </a:p>
        </p:txBody>
      </p:sp>
    </p:spTree>
    <p:extLst>
      <p:ext uri="{BB962C8B-B14F-4D97-AF65-F5344CB8AC3E}">
        <p14:creationId xmlns:p14="http://schemas.microsoft.com/office/powerpoint/2010/main" val="31875220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7.xml.rels><?xml version="1.0" encoding="UTF-8" standalone="yes"?>
<Relationships xmlns="http://schemas.openxmlformats.org/package/2006/relationships"><Relationship Id="rId3" Type="http://schemas.openxmlformats.org/officeDocument/2006/relationships/hyperlink" Target="https://outlook.com/" TargetMode="External"/><Relationship Id="rId2" Type="http://schemas.openxmlformats.org/officeDocument/2006/relationships/hyperlink" Target="http://azure.com/free" TargetMode="External"/><Relationship Id="rId1" Type="http://schemas.openxmlformats.org/officeDocument/2006/relationships/slideLayout" Target="../slideLayouts/slideLayout2.xml"/><Relationship Id="rId6" Type="http://schemas.openxmlformats.org/officeDocument/2006/relationships/hyperlink" Target="http://aka.ms/theshortcut" TargetMode="External"/><Relationship Id="rId5" Type="http://schemas.openxmlformats.org/officeDocument/2006/relationships/hyperlink" Target="https://github.com/MicrosoftDocs/azure-docs/blob/master/articles/virtual-machines/linux/quick-create-portal.md" TargetMode="External"/><Relationship Id="rId4" Type="http://schemas.openxmlformats.org/officeDocument/2006/relationships/hyperlink" Target="https://docs.microsoft.com/en-us/azure/virtual-machines/windows/quick-create-portal"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channel9.msdn.com/Shows/5-Things/Episode-8-Five-Things-About-Visual-Studio-Code" TargetMode="External"/><Relationship Id="rId3" Type="http://schemas.openxmlformats.org/officeDocument/2006/relationships/hyperlink" Target="https://docs.microsoft.com/en-gb/learn/modules/tour-azure-portal/index" TargetMode="External"/><Relationship Id="rId7" Type="http://schemas.openxmlformats.org/officeDocument/2006/relationships/hyperlink" Target="https://azure.microsoft.com/en-us/overview/cloud-computing-dictionary/" TargetMode="External"/><Relationship Id="rId2" Type="http://schemas.openxmlformats.org/officeDocument/2006/relationships/hyperlink" Target="https://docs.microsoft.com/en-gb/learn/modules/principles-cloud-computing/index" TargetMode="External"/><Relationship Id="rId1" Type="http://schemas.openxmlformats.org/officeDocument/2006/relationships/slideLayout" Target="../slideLayouts/slideLayout2.xml"/><Relationship Id="rId6" Type="http://schemas.openxmlformats.org/officeDocument/2006/relationships/hyperlink" Target="https://azure.microsoft.com/en-us/overview/choosing-a-cloud-service-provider/" TargetMode="External"/><Relationship Id="rId5" Type="http://schemas.openxmlformats.org/officeDocument/2006/relationships/hyperlink" Target="https://docs.microsoft.com/en-us/learn/modules/microsoft-runs-on-trust/" TargetMode="External"/><Relationship Id="rId4" Type="http://schemas.openxmlformats.org/officeDocument/2006/relationships/hyperlink" Target="https://docs.microsoft.com/en-us/learn/modules/evolving-world-of-da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4164076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EA82DD-DC20-E44F-AA82-1D03DFE11FBC}"/>
              </a:ext>
            </a:extLst>
          </p:cNvPr>
          <p:cNvGraphicFramePr>
            <a:graphicFrameLocks noGrp="1"/>
          </p:cNvGraphicFramePr>
          <p:nvPr>
            <p:extLst>
              <p:ext uri="{D42A27DB-BD31-4B8C-83A1-F6EECF244321}">
                <p14:modId xmlns:p14="http://schemas.microsoft.com/office/powerpoint/2010/main" val="2513170667"/>
              </p:ext>
            </p:extLst>
          </p:nvPr>
        </p:nvGraphicFramePr>
        <p:xfrm>
          <a:off x="1453019" y="2001659"/>
          <a:ext cx="9028482" cy="3566160"/>
        </p:xfrm>
        <a:graphic>
          <a:graphicData uri="http://schemas.openxmlformats.org/drawingml/2006/table">
            <a:tbl>
              <a:tblPr bandCol="1">
                <a:tableStyleId>{C083E6E3-FA7D-4D7B-A595-EF9225AFEA82}</a:tableStyleId>
              </a:tblPr>
              <a:tblGrid>
                <a:gridCol w="2201797">
                  <a:extLst>
                    <a:ext uri="{9D8B030D-6E8A-4147-A177-3AD203B41FA5}">
                      <a16:colId xmlns:a16="http://schemas.microsoft.com/office/drawing/2014/main" val="2347019126"/>
                    </a:ext>
                  </a:extLst>
                </a:gridCol>
                <a:gridCol w="682668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End</a:t>
                      </a:r>
                      <a:r>
                        <a:rPr lang="fi-FI" sz="1600" dirty="0">
                          <a:latin typeface="Consolas" panose="020B0609020204030204" pitchFamily="49" charset="0"/>
                          <a:cs typeface="Consolas" panose="020B0609020204030204" pitchFamily="49" charset="0"/>
                        </a:rPr>
                        <a:t>-User</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Services </a:t>
                      </a:r>
                      <a:r>
                        <a:rPr lang="fi-FI" dirty="0" err="1">
                          <a:latin typeface="Consolas" panose="020B0609020204030204" pitchFamily="49" charset="0"/>
                          <a:cs typeface="Consolas" panose="020B0609020204030204" pitchFamily="49" charset="0"/>
                        </a:rPr>
                        <a:t>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available</a:t>
                      </a:r>
                      <a:r>
                        <a:rPr lang="fi-FI" dirty="0">
                          <a:latin typeface="Consolas" panose="020B0609020204030204" pitchFamily="49" charset="0"/>
                          <a:cs typeface="Consolas" panose="020B0609020204030204" pitchFamily="49" charset="0"/>
                        </a:rPr>
                        <a:t> on </a:t>
                      </a:r>
                      <a:r>
                        <a:rPr lang="fi-FI" dirty="0" err="1">
                          <a:latin typeface="Consolas" panose="020B0609020204030204" pitchFamily="49" charset="0"/>
                          <a:cs typeface="Consolas" panose="020B0609020204030204" pitchFamily="49" charset="0"/>
                        </a:rPr>
                        <a:t>various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anytime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anywhere</a:t>
                      </a:r>
                      <a:r>
                        <a:rPr lang="fi-FI" dirty="0">
                          <a:latin typeface="Consolas" panose="020B0609020204030204" pitchFamily="49" charset="0"/>
                          <a:cs typeface="Consolas" panose="020B0609020204030204" pitchFamily="49" charset="0"/>
                        </a:rPr>
                        <a:t> as long as an internet </a:t>
                      </a:r>
                      <a:r>
                        <a:rPr lang="fi-FI" dirty="0" err="1">
                          <a:latin typeface="Consolas" panose="020B0609020204030204" pitchFamily="49" charset="0"/>
                          <a:cs typeface="Consolas" panose="020B0609020204030204" pitchFamily="49" charset="0"/>
                        </a:rPr>
                        <a:t>connection</a:t>
                      </a:r>
                      <a:r>
                        <a:rPr lang="fi-FI" dirty="0">
                          <a:latin typeface="Consolas" panose="020B0609020204030204" pitchFamily="49" charset="0"/>
                          <a:cs typeface="Consolas" panose="020B0609020204030204" pitchFamily="49" charset="0"/>
                        </a:rPr>
                        <a:t> is </a:t>
                      </a:r>
                      <a:r>
                        <a:rPr lang="fi-FI" dirty="0" err="1">
                          <a:latin typeface="Consolas" panose="020B0609020204030204" pitchFamily="49" charset="0"/>
                          <a:cs typeface="Consolas" panose="020B0609020204030204" pitchFamily="49" charset="0"/>
                        </a:rPr>
                        <a:t>available</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a:latin typeface="Consolas" panose="020B0609020204030204" pitchFamily="49" charset="0"/>
                          <a:cs typeface="Consolas" panose="020B0609020204030204" pitchFamily="49" charset="0"/>
                        </a:rPr>
                        <a:t>Application </a:t>
                      </a:r>
                      <a:r>
                        <a:rPr lang="fi-FI" sz="1600" dirty="0" err="1">
                          <a:latin typeface="Consolas" panose="020B0609020204030204" pitchFamily="49" charset="0"/>
                          <a:cs typeface="Consolas" panose="020B0609020204030204" pitchFamily="49" charset="0"/>
                        </a:rPr>
                        <a:t>Developer</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dirty="0">
                          <a:latin typeface="Consolas" panose="020B0609020204030204" pitchFamily="49" charset="0"/>
                          <a:cs typeface="Consolas" panose="020B0609020204030204" pitchFamily="49" charset="0"/>
                        </a:rPr>
                        <a:t>A </a:t>
                      </a:r>
                      <a:r>
                        <a:rPr lang="fi-FI" dirty="0" err="1">
                          <a:latin typeface="Consolas" panose="020B0609020204030204" pitchFamily="49" charset="0"/>
                          <a:cs typeface="Consolas" panose="020B0609020204030204" pitchFamily="49" charset="0"/>
                        </a:rPr>
                        <a:t>development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dynamically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configured</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easily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tested</a:t>
                      </a:r>
                      <a:endParaRPr lang="fi-FI"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a:latin typeface="Consolas" panose="020B0609020204030204" pitchFamily="49" charset="0"/>
                          <a:cs typeface="Consolas" panose="020B0609020204030204" pitchFamily="49" charset="0"/>
                        </a:rPr>
                        <a:t>IT </a:t>
                      </a:r>
                      <a:r>
                        <a:rPr lang="fi-FI" sz="1600" dirty="0" err="1">
                          <a:latin typeface="Consolas" panose="020B0609020204030204" pitchFamily="49" charset="0"/>
                          <a:cs typeface="Consolas" panose="020B0609020204030204" pitchFamily="49" charset="0"/>
                        </a:rPr>
                        <a:t>Infrastructure</a:t>
                      </a:r>
                      <a:r>
                        <a:rPr lang="fi-FI" sz="1600" dirty="0">
                          <a:latin typeface="Consolas" panose="020B0609020204030204" pitchFamily="49" charset="0"/>
                          <a:cs typeface="Consolas" panose="020B0609020204030204" pitchFamily="49" charset="0"/>
                        </a:rPr>
                        <a:t> </a:t>
                      </a:r>
                      <a:r>
                        <a:rPr lang="fi-FI" sz="1600" dirty="0" err="1">
                          <a:latin typeface="Consolas" panose="020B0609020204030204" pitchFamily="49" charset="0"/>
                          <a:cs typeface="Consolas" panose="020B0609020204030204" pitchFamily="49" charset="0"/>
                        </a:rPr>
                        <a:t>Manager</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The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ability</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dynamically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setup</a:t>
                      </a:r>
                      <a:r>
                        <a:rPr lang="fi-FI" dirty="0">
                          <a:latin typeface="Consolas" panose="020B0609020204030204" pitchFamily="49" charset="0"/>
                          <a:cs typeface="Consolas" panose="020B0609020204030204" pitchFamily="49" charset="0"/>
                        </a:rPr>
                        <a:t> hardware and </a:t>
                      </a:r>
                      <a:r>
                        <a:rPr lang="fi-FI" dirty="0" err="1">
                          <a:latin typeface="Consolas" panose="020B0609020204030204" pitchFamily="49" charset="0"/>
                          <a:cs typeface="Consolas" panose="020B0609020204030204" pitchFamily="49" charset="0"/>
                        </a:rPr>
                        <a:t>implement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endParaRPr lang="fi-FI"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1884961120"/>
                  </a:ext>
                </a:extLst>
              </a:tr>
              <a:tr h="370840">
                <a:tc>
                  <a:txBody>
                    <a:bodyPr/>
                    <a:lstStyle/>
                    <a:p>
                      <a:r>
                        <a:rPr lang="fi-FI" sz="1600" dirty="0">
                          <a:latin typeface="Consolas" panose="020B0609020204030204" pitchFamily="49" charset="0"/>
                          <a:cs typeface="Consolas" panose="020B0609020204030204" pitchFamily="49" charset="0"/>
                        </a:rPr>
                        <a:t>CFO</a:t>
                      </a:r>
                    </a:p>
                  </a:txBody>
                  <a:tcPr marL="137160" marR="137160" marT="137160" marB="137160">
                    <a:lnB w="12700" cap="flat" cmpd="sng" algn="ctr">
                      <a:solidFill>
                        <a:schemeClr val="tx1"/>
                      </a:solidFill>
                      <a:prstDash val="solid"/>
                      <a:round/>
                      <a:headEnd type="none" w="med" len="med"/>
                      <a:tailEnd type="none" w="med" len="med"/>
                    </a:lnB>
                  </a:tcPr>
                </a:tc>
                <a:tc>
                  <a:txBody>
                    <a:bodyPr/>
                    <a:lstStyle/>
                    <a:p>
                      <a:r>
                        <a:rPr lang="fi-FI" dirty="0" err="1">
                          <a:latin typeface="Consolas" panose="020B0609020204030204" pitchFamily="49" charset="0"/>
                          <a:cs typeface="Consolas" panose="020B0609020204030204" pitchFamily="49" charset="0"/>
                        </a:rPr>
                        <a:t>Economic</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model</a:t>
                      </a:r>
                      <a:r>
                        <a:rPr lang="fi-FI" dirty="0">
                          <a:latin typeface="Consolas" panose="020B0609020204030204" pitchFamily="49" charset="0"/>
                          <a:cs typeface="Consolas" panose="020B0609020204030204" pitchFamily="49" charset="0"/>
                        </a:rPr>
                        <a:t> for </a:t>
                      </a:r>
                      <a:r>
                        <a:rPr lang="fi-FI" dirty="0" err="1">
                          <a:latin typeface="Consolas" panose="020B0609020204030204" pitchFamily="49" charset="0"/>
                          <a:cs typeface="Consolas" panose="020B0609020204030204" pitchFamily="49" charset="0"/>
                        </a:rPr>
                        <a:t>consuming</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technology</a:t>
                      </a:r>
                      <a:r>
                        <a:rPr lang="fi-FI" dirty="0">
                          <a:latin typeface="Consolas" panose="020B0609020204030204" pitchFamily="49" charset="0"/>
                          <a:cs typeface="Consolas" panose="020B0609020204030204" pitchFamily="49" charset="0"/>
                        </a:rPr>
                        <a:t> in a </a:t>
                      </a:r>
                      <a:r>
                        <a:rPr lang="fi-FI" dirty="0" err="1">
                          <a:latin typeface="Consolas" panose="020B0609020204030204" pitchFamily="49" charset="0"/>
                          <a:cs typeface="Consolas" panose="020B0609020204030204" pitchFamily="49" charset="0"/>
                        </a:rPr>
                        <a:t>pay</a:t>
                      </a:r>
                      <a:r>
                        <a:rPr lang="fi-FI" dirty="0">
                          <a:latin typeface="Consolas" panose="020B0609020204030204" pitchFamily="49" charset="0"/>
                          <a:cs typeface="Consolas" panose="020B0609020204030204" pitchFamily="49" charset="0"/>
                        </a:rPr>
                        <a:t>-as-</a:t>
                      </a:r>
                      <a:r>
                        <a:rPr lang="fi-FI" dirty="0" err="1">
                          <a:latin typeface="Consolas" panose="020B0609020204030204" pitchFamily="49" charset="0"/>
                          <a:cs typeface="Consolas" panose="020B0609020204030204" pitchFamily="49" charset="0"/>
                        </a:rPr>
                        <a:t>you</a:t>
                      </a:r>
                      <a:r>
                        <a:rPr lang="fi-FI" dirty="0">
                          <a:latin typeface="Consolas" panose="020B0609020204030204" pitchFamily="49" charset="0"/>
                          <a:cs typeface="Consolas" panose="020B0609020204030204" pitchFamily="49" charset="0"/>
                        </a:rPr>
                        <a:t>-go </a:t>
                      </a:r>
                      <a:r>
                        <a:rPr lang="fi-FI" dirty="0" err="1">
                          <a:latin typeface="Consolas" panose="020B0609020204030204" pitchFamily="49" charset="0"/>
                          <a:cs typeface="Consolas" panose="020B0609020204030204" pitchFamily="49" charset="0"/>
                        </a:rPr>
                        <a:t>format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spend</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what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you</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need</a:t>
                      </a:r>
                      <a:r>
                        <a:rPr lang="fi-FI" dirty="0">
                          <a:latin typeface="Consolas" panose="020B0609020204030204" pitchFamily="49" charset="0"/>
                          <a:cs typeface="Consolas" panose="020B0609020204030204" pitchFamily="49" charset="0"/>
                        </a:rPr>
                        <a:t>)</a:t>
                      </a:r>
                    </a:p>
                  </a:txBody>
                  <a:tcPr marL="137160" marR="137160" marT="137160" marB="13716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02539"/>
                  </a:ext>
                </a:extLst>
              </a:tr>
            </a:tbl>
          </a:graphicData>
        </a:graphic>
      </p:graphicFrame>
      <p:sp>
        <p:nvSpPr>
          <p:cNvPr id="6" name="TextBox 5">
            <a:extLst>
              <a:ext uri="{FF2B5EF4-FFF2-40B4-BE49-F238E27FC236}">
                <a16:creationId xmlns:a16="http://schemas.microsoft.com/office/drawing/2014/main" id="{8A7BDB17-E5FE-2B47-BC31-2735112EBFC4}"/>
              </a:ext>
            </a:extLst>
          </p:cNvPr>
          <p:cNvSpPr txBox="1"/>
          <p:nvPr/>
        </p:nvSpPr>
        <p:spPr>
          <a:xfrm>
            <a:off x="1453019" y="1290181"/>
            <a:ext cx="6099747"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Cloud Computing Service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3121243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2C29D-E12F-124C-A845-F686C1AE6CE6}"/>
              </a:ext>
            </a:extLst>
          </p:cNvPr>
          <p:cNvSpPr txBox="1"/>
          <p:nvPr/>
        </p:nvSpPr>
        <p:spPr>
          <a:xfrm>
            <a:off x="876822" y="1453019"/>
            <a:ext cx="3770334" cy="923330"/>
          </a:xfrm>
          <a:prstGeom prst="rect">
            <a:avLst/>
          </a:prstGeom>
          <a:noFill/>
        </p:spPr>
        <p:txBody>
          <a:bodyPr wrap="square" rtlCol="0">
            <a:spAutoFit/>
          </a:bodyPr>
          <a:lstStyle/>
          <a:p>
            <a:pPr algn="ctr"/>
            <a:r>
              <a:rPr lang="fi-FI" dirty="0">
                <a:solidFill>
                  <a:schemeClr val="bg2">
                    <a:lumMod val="50000"/>
                  </a:schemeClr>
                </a:solidFill>
              </a:rPr>
              <a:t>”An </a:t>
            </a:r>
            <a:r>
              <a:rPr lang="fi-FI" dirty="0" err="1">
                <a:solidFill>
                  <a:schemeClr val="bg2">
                    <a:lumMod val="50000"/>
                  </a:schemeClr>
                </a:solidFill>
              </a:rPr>
              <a:t>approach</a:t>
            </a:r>
            <a:r>
              <a:rPr lang="fi-FI" dirty="0">
                <a:solidFill>
                  <a:schemeClr val="bg2">
                    <a:lumMod val="50000"/>
                  </a:schemeClr>
                </a:solidFill>
              </a:rPr>
              <a:t> to </a:t>
            </a:r>
            <a:r>
              <a:rPr lang="fi-FI" dirty="0" err="1">
                <a:solidFill>
                  <a:schemeClr val="bg2">
                    <a:lumMod val="50000"/>
                  </a:schemeClr>
                </a:solidFill>
              </a:rPr>
              <a:t>computing</a:t>
            </a:r>
            <a:r>
              <a:rPr lang="fi-FI" dirty="0">
                <a:solidFill>
                  <a:schemeClr val="bg2">
                    <a:lumMod val="50000"/>
                  </a:schemeClr>
                </a:solidFill>
              </a:rPr>
              <a:t> </a:t>
            </a:r>
            <a:r>
              <a:rPr lang="fi-FI" dirty="0" err="1">
                <a:solidFill>
                  <a:schemeClr val="bg2">
                    <a:lumMod val="50000"/>
                  </a:schemeClr>
                </a:solidFill>
              </a:rPr>
              <a:t>that’s</a:t>
            </a:r>
            <a:r>
              <a:rPr lang="fi-FI" dirty="0">
                <a:solidFill>
                  <a:schemeClr val="bg2">
                    <a:lumMod val="50000"/>
                  </a:schemeClr>
                </a:solidFill>
              </a:rPr>
              <a:t> </a:t>
            </a:r>
            <a:r>
              <a:rPr lang="fi-FI" dirty="0" err="1">
                <a:solidFill>
                  <a:schemeClr val="bg2">
                    <a:lumMod val="50000"/>
                  </a:schemeClr>
                </a:solidFill>
              </a:rPr>
              <a:t>about</a:t>
            </a:r>
            <a:r>
              <a:rPr lang="fi-FI" dirty="0">
                <a:solidFill>
                  <a:schemeClr val="bg2">
                    <a:lumMod val="50000"/>
                  </a:schemeClr>
                </a:solidFill>
              </a:rPr>
              <a:t> Internet </a:t>
            </a:r>
            <a:r>
              <a:rPr lang="fi-FI" dirty="0" err="1">
                <a:solidFill>
                  <a:schemeClr val="bg2">
                    <a:lumMod val="50000"/>
                  </a:schemeClr>
                </a:solidFill>
              </a:rPr>
              <a:t>scale</a:t>
            </a:r>
            <a:r>
              <a:rPr lang="fi-FI" dirty="0">
                <a:solidFill>
                  <a:schemeClr val="bg2">
                    <a:lumMod val="50000"/>
                  </a:schemeClr>
                </a:solidFill>
              </a:rPr>
              <a:t> and </a:t>
            </a:r>
            <a:r>
              <a:rPr lang="fi-FI" dirty="0" err="1">
                <a:solidFill>
                  <a:schemeClr val="bg2">
                    <a:lumMod val="50000"/>
                  </a:schemeClr>
                </a:solidFill>
              </a:rPr>
              <a:t>connecting</a:t>
            </a:r>
            <a:r>
              <a:rPr lang="fi-FI" dirty="0">
                <a:solidFill>
                  <a:schemeClr val="bg2">
                    <a:lumMod val="50000"/>
                  </a:schemeClr>
                </a:solidFill>
              </a:rPr>
              <a:t> to a </a:t>
            </a:r>
            <a:r>
              <a:rPr lang="fi-FI" dirty="0" err="1">
                <a:solidFill>
                  <a:schemeClr val="bg2">
                    <a:lumMod val="50000"/>
                  </a:schemeClr>
                </a:solidFill>
              </a:rPr>
              <a:t>variety</a:t>
            </a:r>
            <a:r>
              <a:rPr lang="fi-FI" dirty="0">
                <a:solidFill>
                  <a:schemeClr val="bg2">
                    <a:lumMod val="50000"/>
                  </a:schemeClr>
                </a:solidFill>
              </a:rPr>
              <a:t> of </a:t>
            </a:r>
            <a:r>
              <a:rPr lang="fi-FI" dirty="0" err="1">
                <a:solidFill>
                  <a:schemeClr val="bg2">
                    <a:lumMod val="50000"/>
                  </a:schemeClr>
                </a:solidFill>
              </a:rPr>
              <a:t>devices</a:t>
            </a:r>
            <a:r>
              <a:rPr lang="fi-FI" dirty="0">
                <a:solidFill>
                  <a:schemeClr val="bg2">
                    <a:lumMod val="50000"/>
                  </a:schemeClr>
                </a:solidFill>
              </a:rPr>
              <a:t> and </a:t>
            </a:r>
            <a:r>
              <a:rPr lang="fi-FI" dirty="0" err="1">
                <a:solidFill>
                  <a:schemeClr val="bg2">
                    <a:lumMod val="50000"/>
                  </a:schemeClr>
                </a:solidFill>
              </a:rPr>
              <a:t>endpoints</a:t>
            </a:r>
            <a:r>
              <a:rPr lang="fi-FI" dirty="0">
                <a:solidFill>
                  <a:schemeClr val="bg2">
                    <a:lumMod val="50000"/>
                  </a:schemeClr>
                </a:solidFill>
              </a:rPr>
              <a:t>”</a:t>
            </a:r>
          </a:p>
        </p:txBody>
      </p:sp>
      <p:sp>
        <p:nvSpPr>
          <p:cNvPr id="5" name="TextBox 4">
            <a:extLst>
              <a:ext uri="{FF2B5EF4-FFF2-40B4-BE49-F238E27FC236}">
                <a16:creationId xmlns:a16="http://schemas.microsoft.com/office/drawing/2014/main" id="{791C74BB-278B-C149-8B2E-83B2CA9AC9F1}"/>
              </a:ext>
            </a:extLst>
          </p:cNvPr>
          <p:cNvSpPr txBox="1"/>
          <p:nvPr/>
        </p:nvSpPr>
        <p:spPr>
          <a:xfrm>
            <a:off x="1968673" y="3620952"/>
            <a:ext cx="3129420" cy="646331"/>
          </a:xfrm>
          <a:prstGeom prst="rect">
            <a:avLst/>
          </a:prstGeom>
          <a:noFill/>
        </p:spPr>
        <p:txBody>
          <a:bodyPr wrap="square" rtlCol="0">
            <a:spAutoFit/>
          </a:bodyPr>
          <a:lstStyle/>
          <a:p>
            <a:pPr algn="ctr"/>
            <a:r>
              <a:rPr lang="fi-FI" dirty="0">
                <a:solidFill>
                  <a:schemeClr val="bg2">
                    <a:lumMod val="50000"/>
                  </a:schemeClr>
                </a:solidFill>
              </a:rPr>
              <a:t>”</a:t>
            </a:r>
            <a:r>
              <a:rPr lang="fi-FI" dirty="0" err="1">
                <a:solidFill>
                  <a:schemeClr val="bg2">
                    <a:lumMod val="50000"/>
                  </a:schemeClr>
                </a:solidFill>
              </a:rPr>
              <a:t>Treating</a:t>
            </a:r>
            <a:r>
              <a:rPr lang="fi-FI" dirty="0">
                <a:solidFill>
                  <a:schemeClr val="bg2">
                    <a:lumMod val="50000"/>
                  </a:schemeClr>
                </a:solidFill>
              </a:rPr>
              <a:t> hardware and software </a:t>
            </a:r>
            <a:r>
              <a:rPr lang="fi-FI" dirty="0" err="1">
                <a:solidFill>
                  <a:schemeClr val="bg2">
                    <a:lumMod val="50000"/>
                  </a:schemeClr>
                </a:solidFill>
              </a:rPr>
              <a:t>resources</a:t>
            </a:r>
            <a:r>
              <a:rPr lang="fi-FI" dirty="0">
                <a:solidFill>
                  <a:schemeClr val="bg2">
                    <a:lumMod val="50000"/>
                  </a:schemeClr>
                </a:solidFill>
              </a:rPr>
              <a:t> as a </a:t>
            </a:r>
            <a:r>
              <a:rPr lang="fi-FI" dirty="0" err="1">
                <a:solidFill>
                  <a:schemeClr val="bg2">
                    <a:lumMod val="50000"/>
                  </a:schemeClr>
                </a:solidFill>
              </a:rPr>
              <a:t>utility</a:t>
            </a:r>
            <a:r>
              <a:rPr lang="fi-FI" dirty="0">
                <a:solidFill>
                  <a:schemeClr val="bg2">
                    <a:lumMod val="50000"/>
                  </a:schemeClr>
                </a:solidFill>
              </a:rPr>
              <a:t>”</a:t>
            </a:r>
          </a:p>
        </p:txBody>
      </p:sp>
      <p:sp>
        <p:nvSpPr>
          <p:cNvPr id="6" name="TextBox 5">
            <a:extLst>
              <a:ext uri="{FF2B5EF4-FFF2-40B4-BE49-F238E27FC236}">
                <a16:creationId xmlns:a16="http://schemas.microsoft.com/office/drawing/2014/main" id="{C547B494-E4F3-D14D-ADA6-FBD1B2217C2C}"/>
              </a:ext>
            </a:extLst>
          </p:cNvPr>
          <p:cNvSpPr txBox="1"/>
          <p:nvPr/>
        </p:nvSpPr>
        <p:spPr>
          <a:xfrm>
            <a:off x="7544846" y="2155634"/>
            <a:ext cx="3352801" cy="646331"/>
          </a:xfrm>
          <a:prstGeom prst="rect">
            <a:avLst/>
          </a:prstGeom>
          <a:noFill/>
        </p:spPr>
        <p:txBody>
          <a:bodyPr wrap="square" rtlCol="0">
            <a:spAutoFit/>
          </a:bodyPr>
          <a:lstStyle/>
          <a:p>
            <a:pPr algn="ctr"/>
            <a:r>
              <a:rPr lang="fi-FI" dirty="0">
                <a:solidFill>
                  <a:schemeClr val="bg2">
                    <a:lumMod val="50000"/>
                  </a:schemeClr>
                </a:solidFill>
              </a:rPr>
              <a:t>”A </a:t>
            </a:r>
            <a:r>
              <a:rPr lang="fi-FI" dirty="0" err="1">
                <a:solidFill>
                  <a:schemeClr val="bg2">
                    <a:lumMod val="50000"/>
                  </a:schemeClr>
                </a:solidFill>
              </a:rPr>
              <a:t>way</a:t>
            </a:r>
            <a:r>
              <a:rPr lang="fi-FI" dirty="0">
                <a:solidFill>
                  <a:schemeClr val="bg2">
                    <a:lumMod val="50000"/>
                  </a:schemeClr>
                </a:solidFill>
              </a:rPr>
              <a:t> to </a:t>
            </a:r>
            <a:r>
              <a:rPr lang="fi-FI" dirty="0" err="1">
                <a:solidFill>
                  <a:schemeClr val="bg2">
                    <a:lumMod val="50000"/>
                  </a:schemeClr>
                </a:solidFill>
              </a:rPr>
              <a:t>save</a:t>
            </a:r>
            <a:r>
              <a:rPr lang="fi-FI" dirty="0">
                <a:solidFill>
                  <a:schemeClr val="bg2">
                    <a:lumMod val="50000"/>
                  </a:schemeClr>
                </a:solidFill>
              </a:rPr>
              <a:t> a </a:t>
            </a:r>
            <a:r>
              <a:rPr lang="fi-FI" dirty="0" err="1">
                <a:solidFill>
                  <a:schemeClr val="bg2">
                    <a:lumMod val="50000"/>
                  </a:schemeClr>
                </a:solidFill>
              </a:rPr>
              <a:t>ton</a:t>
            </a:r>
            <a:r>
              <a:rPr lang="fi-FI" dirty="0">
                <a:solidFill>
                  <a:schemeClr val="bg2">
                    <a:lumMod val="50000"/>
                  </a:schemeClr>
                </a:solidFill>
              </a:rPr>
              <a:t> of money </a:t>
            </a:r>
            <a:r>
              <a:rPr lang="fi-FI" dirty="0" err="1">
                <a:solidFill>
                  <a:schemeClr val="bg2">
                    <a:lumMod val="50000"/>
                  </a:schemeClr>
                </a:solidFill>
              </a:rPr>
              <a:t>by</a:t>
            </a:r>
            <a:r>
              <a:rPr lang="fi-FI" dirty="0">
                <a:solidFill>
                  <a:schemeClr val="bg2">
                    <a:lumMod val="50000"/>
                  </a:schemeClr>
                </a:solidFill>
              </a:rPr>
              <a:t> </a:t>
            </a:r>
            <a:r>
              <a:rPr lang="fi-FI" dirty="0" err="1">
                <a:solidFill>
                  <a:schemeClr val="bg2">
                    <a:lumMod val="50000"/>
                  </a:schemeClr>
                </a:solidFill>
              </a:rPr>
              <a:t>only</a:t>
            </a:r>
            <a:r>
              <a:rPr lang="fi-FI" dirty="0">
                <a:solidFill>
                  <a:schemeClr val="bg2">
                    <a:lumMod val="50000"/>
                  </a:schemeClr>
                </a:solidFill>
              </a:rPr>
              <a:t> </a:t>
            </a:r>
            <a:r>
              <a:rPr lang="fi-FI" dirty="0" err="1">
                <a:solidFill>
                  <a:schemeClr val="bg2">
                    <a:lumMod val="50000"/>
                  </a:schemeClr>
                </a:solidFill>
              </a:rPr>
              <a:t>paying</a:t>
            </a:r>
            <a:r>
              <a:rPr lang="fi-FI" dirty="0">
                <a:solidFill>
                  <a:schemeClr val="bg2">
                    <a:lumMod val="50000"/>
                  </a:schemeClr>
                </a:solidFill>
              </a:rPr>
              <a:t> for </a:t>
            </a:r>
            <a:r>
              <a:rPr lang="fi-FI" dirty="0" err="1">
                <a:solidFill>
                  <a:schemeClr val="bg2">
                    <a:lumMod val="50000"/>
                  </a:schemeClr>
                </a:solidFill>
              </a:rPr>
              <a:t>what</a:t>
            </a:r>
            <a:r>
              <a:rPr lang="fi-FI" dirty="0">
                <a:solidFill>
                  <a:schemeClr val="bg2">
                    <a:lumMod val="50000"/>
                  </a:schemeClr>
                </a:solidFill>
              </a:rPr>
              <a:t> </a:t>
            </a:r>
            <a:r>
              <a:rPr lang="fi-FI" dirty="0" err="1">
                <a:solidFill>
                  <a:schemeClr val="bg2">
                    <a:lumMod val="50000"/>
                  </a:schemeClr>
                </a:solidFill>
              </a:rPr>
              <a:t>you</a:t>
            </a:r>
            <a:r>
              <a:rPr lang="fi-FI" dirty="0">
                <a:solidFill>
                  <a:schemeClr val="bg2">
                    <a:lumMod val="50000"/>
                  </a:schemeClr>
                </a:solidFill>
              </a:rPr>
              <a:t> </a:t>
            </a:r>
            <a:r>
              <a:rPr lang="fi-FI" dirty="0" err="1">
                <a:solidFill>
                  <a:schemeClr val="bg2">
                    <a:lumMod val="50000"/>
                  </a:schemeClr>
                </a:solidFill>
              </a:rPr>
              <a:t>need</a:t>
            </a:r>
            <a:r>
              <a:rPr lang="fi-FI" dirty="0">
                <a:solidFill>
                  <a:schemeClr val="bg2">
                    <a:lumMod val="50000"/>
                  </a:schemeClr>
                </a:solidFill>
              </a:rPr>
              <a:t>”</a:t>
            </a:r>
          </a:p>
        </p:txBody>
      </p:sp>
      <p:sp>
        <p:nvSpPr>
          <p:cNvPr id="7" name="TextBox 6">
            <a:extLst>
              <a:ext uri="{FF2B5EF4-FFF2-40B4-BE49-F238E27FC236}">
                <a16:creationId xmlns:a16="http://schemas.microsoft.com/office/drawing/2014/main" id="{8F585247-4176-394E-A264-345CEBAEF8D1}"/>
              </a:ext>
            </a:extLst>
          </p:cNvPr>
          <p:cNvSpPr txBox="1"/>
          <p:nvPr/>
        </p:nvSpPr>
        <p:spPr>
          <a:xfrm>
            <a:off x="6519795" y="4702366"/>
            <a:ext cx="3352801" cy="646331"/>
          </a:xfrm>
          <a:prstGeom prst="rect">
            <a:avLst/>
          </a:prstGeom>
          <a:noFill/>
        </p:spPr>
        <p:txBody>
          <a:bodyPr wrap="square" rtlCol="0">
            <a:spAutoFit/>
          </a:bodyPr>
          <a:lstStyle/>
          <a:p>
            <a:pPr algn="ctr"/>
            <a:r>
              <a:rPr lang="fi-FI" dirty="0">
                <a:solidFill>
                  <a:schemeClr val="bg2">
                    <a:lumMod val="50000"/>
                  </a:schemeClr>
                </a:solidFill>
              </a:rPr>
              <a:t>”A </a:t>
            </a:r>
            <a:r>
              <a:rPr lang="fi-FI" dirty="0" err="1">
                <a:solidFill>
                  <a:schemeClr val="bg2">
                    <a:lumMod val="50000"/>
                  </a:schemeClr>
                </a:solidFill>
              </a:rPr>
              <a:t>way</a:t>
            </a:r>
            <a:r>
              <a:rPr lang="fi-FI" dirty="0">
                <a:solidFill>
                  <a:schemeClr val="bg2">
                    <a:lumMod val="50000"/>
                  </a:schemeClr>
                </a:solidFill>
              </a:rPr>
              <a:t> to </a:t>
            </a:r>
            <a:r>
              <a:rPr lang="fi-FI" dirty="0" err="1">
                <a:solidFill>
                  <a:schemeClr val="bg2">
                    <a:lumMod val="50000"/>
                  </a:schemeClr>
                </a:solidFill>
              </a:rPr>
              <a:t>scale</a:t>
            </a:r>
            <a:r>
              <a:rPr lang="fi-FI" dirty="0">
                <a:solidFill>
                  <a:schemeClr val="bg2">
                    <a:lumMod val="50000"/>
                  </a:schemeClr>
                </a:solidFill>
              </a:rPr>
              <a:t> </a:t>
            </a:r>
            <a:r>
              <a:rPr lang="fi-FI" dirty="0" err="1">
                <a:solidFill>
                  <a:schemeClr val="bg2">
                    <a:lumMod val="50000"/>
                  </a:schemeClr>
                </a:solidFill>
              </a:rPr>
              <a:t>huge</a:t>
            </a:r>
            <a:r>
              <a:rPr lang="fi-FI" dirty="0">
                <a:solidFill>
                  <a:schemeClr val="bg2">
                    <a:lumMod val="50000"/>
                  </a:schemeClr>
                </a:solidFill>
              </a:rPr>
              <a:t> </a:t>
            </a:r>
            <a:r>
              <a:rPr lang="fi-FI" dirty="0" err="1">
                <a:solidFill>
                  <a:schemeClr val="bg2">
                    <a:lumMod val="50000"/>
                  </a:schemeClr>
                </a:solidFill>
              </a:rPr>
              <a:t>when</a:t>
            </a:r>
            <a:r>
              <a:rPr lang="fi-FI" dirty="0">
                <a:solidFill>
                  <a:schemeClr val="bg2">
                    <a:lumMod val="50000"/>
                  </a:schemeClr>
                </a:solidFill>
              </a:rPr>
              <a:t> </a:t>
            </a:r>
            <a:r>
              <a:rPr lang="fi-FI" dirty="0" err="1">
                <a:solidFill>
                  <a:schemeClr val="bg2">
                    <a:lumMod val="50000"/>
                  </a:schemeClr>
                </a:solidFill>
              </a:rPr>
              <a:t>you</a:t>
            </a:r>
            <a:r>
              <a:rPr lang="fi-FI" dirty="0">
                <a:solidFill>
                  <a:schemeClr val="bg2">
                    <a:lumMod val="50000"/>
                  </a:schemeClr>
                </a:solidFill>
              </a:rPr>
              <a:t> </a:t>
            </a:r>
            <a:r>
              <a:rPr lang="fi-FI" dirty="0" err="1">
                <a:solidFill>
                  <a:schemeClr val="bg2">
                    <a:lumMod val="50000"/>
                  </a:schemeClr>
                </a:solidFill>
              </a:rPr>
              <a:t>need</a:t>
            </a:r>
            <a:r>
              <a:rPr lang="fi-FI" dirty="0">
                <a:solidFill>
                  <a:schemeClr val="bg2">
                    <a:lumMod val="50000"/>
                  </a:schemeClr>
                </a:solidFill>
              </a:rPr>
              <a:t> </a:t>
            </a:r>
            <a:r>
              <a:rPr lang="fi-FI" dirty="0" err="1">
                <a:solidFill>
                  <a:schemeClr val="bg2">
                    <a:lumMod val="50000"/>
                  </a:schemeClr>
                </a:solidFill>
              </a:rPr>
              <a:t>something</a:t>
            </a:r>
            <a:r>
              <a:rPr lang="fi-FI" dirty="0">
                <a:solidFill>
                  <a:schemeClr val="bg2">
                    <a:lumMod val="50000"/>
                  </a:schemeClr>
                </a:solidFill>
              </a:rPr>
              <a:t> </a:t>
            </a:r>
            <a:r>
              <a:rPr lang="fi-FI" dirty="0" err="1">
                <a:solidFill>
                  <a:schemeClr val="bg2">
                    <a:lumMod val="50000"/>
                  </a:schemeClr>
                </a:solidFill>
              </a:rPr>
              <a:t>done</a:t>
            </a:r>
            <a:r>
              <a:rPr lang="fi-FI" dirty="0">
                <a:solidFill>
                  <a:schemeClr val="bg2">
                    <a:lumMod val="50000"/>
                  </a:schemeClr>
                </a:solidFill>
              </a:rPr>
              <a:t> </a:t>
            </a:r>
            <a:r>
              <a:rPr lang="fi-FI" dirty="0" err="1">
                <a:solidFill>
                  <a:schemeClr val="bg2">
                    <a:lumMod val="50000"/>
                  </a:schemeClr>
                </a:solidFill>
              </a:rPr>
              <a:t>fast</a:t>
            </a:r>
            <a:r>
              <a:rPr lang="fi-FI" dirty="0">
                <a:solidFill>
                  <a:schemeClr val="bg2">
                    <a:lumMod val="50000"/>
                  </a:schemeClr>
                </a:solidFill>
              </a:rPr>
              <a:t>”</a:t>
            </a:r>
          </a:p>
        </p:txBody>
      </p:sp>
    </p:spTree>
    <p:extLst>
      <p:ext uri="{BB962C8B-B14F-4D97-AF65-F5344CB8AC3E}">
        <p14:creationId xmlns:p14="http://schemas.microsoft.com/office/powerpoint/2010/main" val="256771916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gnal" title="Icon of a communication signal">
            <a:extLst>
              <a:ext uri="{FF2B5EF4-FFF2-40B4-BE49-F238E27FC236}">
                <a16:creationId xmlns:a16="http://schemas.microsoft.com/office/drawing/2014/main" id="{696C3DB1-6003-014B-8443-CF28F902B392}"/>
              </a:ext>
            </a:extLst>
          </p:cNvPr>
          <p:cNvSpPr>
            <a:spLocks noChangeAspect="1" noEditPoints="1"/>
          </p:cNvSpPr>
          <p:nvPr/>
        </p:nvSpPr>
        <p:spPr bwMode="auto">
          <a:xfrm>
            <a:off x="2088280" y="2345636"/>
            <a:ext cx="954522" cy="108336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erver" title="Icon of a server tower">
            <a:extLst>
              <a:ext uri="{FF2B5EF4-FFF2-40B4-BE49-F238E27FC236}">
                <a16:creationId xmlns:a16="http://schemas.microsoft.com/office/drawing/2014/main" id="{F6009940-96AF-094F-808E-0544B73204DB}"/>
              </a:ext>
            </a:extLst>
          </p:cNvPr>
          <p:cNvSpPr>
            <a:spLocks noChangeAspect="1" noEditPoints="1"/>
          </p:cNvSpPr>
          <p:nvPr/>
        </p:nvSpPr>
        <p:spPr bwMode="auto">
          <a:xfrm>
            <a:off x="5545217" y="2345636"/>
            <a:ext cx="571660" cy="108222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network" title="Icon of a device or computer network">
            <a:extLst>
              <a:ext uri="{FF2B5EF4-FFF2-40B4-BE49-F238E27FC236}">
                <a16:creationId xmlns:a16="http://schemas.microsoft.com/office/drawing/2014/main" id="{61ADBFF6-E32C-964C-9EC7-E51E8E2F324F}"/>
              </a:ext>
            </a:extLst>
          </p:cNvPr>
          <p:cNvSpPr>
            <a:spLocks noChangeAspect="1" noEditPoints="1"/>
          </p:cNvSpPr>
          <p:nvPr/>
        </p:nvSpPr>
        <p:spPr bwMode="auto">
          <a:xfrm>
            <a:off x="8619292" y="2345636"/>
            <a:ext cx="1037229" cy="108000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F95D0CDD-78C5-7145-8EE8-97FD1E90CB94}"/>
              </a:ext>
            </a:extLst>
          </p:cNvPr>
          <p:cNvSpPr/>
          <p:nvPr/>
        </p:nvSpPr>
        <p:spPr>
          <a:xfrm>
            <a:off x="1775805"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Widespread adoption of broadband</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8343A4D1-D9E6-8548-9CAA-EC3C73C4A828}"/>
              </a:ext>
            </a:extLst>
          </p:cNvPr>
          <p:cNvSpPr/>
          <p:nvPr/>
        </p:nvSpPr>
        <p:spPr>
          <a:xfrm>
            <a:off x="5041311"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Powerful &amp; inexpensive servers</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D631D7BF-E952-5A46-9FA2-C4CC32710FFD}"/>
              </a:ext>
            </a:extLst>
          </p:cNvPr>
          <p:cNvSpPr/>
          <p:nvPr/>
        </p:nvSpPr>
        <p:spPr>
          <a:xfrm>
            <a:off x="8348170"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High performance virtualization</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573171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DB545-3370-5F4F-B2C4-16E80E411278}"/>
              </a:ext>
            </a:extLst>
          </p:cNvPr>
          <p:cNvSpPr/>
          <p:nvPr/>
        </p:nvSpPr>
        <p:spPr>
          <a:xfrm>
            <a:off x="3144603" y="835796"/>
            <a:ext cx="6686806" cy="1046440"/>
          </a:xfrm>
          <a:prstGeom prst="rect">
            <a:avLst/>
          </a:prstGeom>
        </p:spPr>
        <p:txBody>
          <a:bodyPr wrap="square">
            <a:spAutoFit/>
          </a:bodyPr>
          <a:lstStyle/>
          <a:p>
            <a:r>
              <a:rPr lang="fi-FI" sz="2000" dirty="0">
                <a:solidFill>
                  <a:schemeClr val="tx1">
                    <a:lumMod val="75000"/>
                    <a:lumOff val="25000"/>
                  </a:schemeClr>
                </a:solidFill>
                <a:latin typeface="Consolas" panose="020B0609020204030204" pitchFamily="49" charset="0"/>
                <a:cs typeface="Consolas" panose="020B0609020204030204" pitchFamily="49" charset="0"/>
              </a:rPr>
              <a:t>On-</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demand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self-service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full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control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provisioned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power-up</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increase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decrease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shutdown</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modify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utilized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without</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service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a:t>
            </a:r>
            <a:endParaRPr lang="fi-FI" sz="1400"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6B4099-A2C8-5540-9048-19505C82F265}"/>
              </a:ext>
            </a:extLst>
          </p:cNvPr>
          <p:cNvSpPr/>
          <p:nvPr/>
        </p:nvSpPr>
        <p:spPr>
          <a:xfrm>
            <a:off x="3144602" y="2128580"/>
            <a:ext cx="6686807" cy="830997"/>
          </a:xfrm>
          <a:prstGeom prst="rect">
            <a:avLst/>
          </a:prstGeom>
        </p:spPr>
        <p:txBody>
          <a:bodyPr wrap="square">
            <a:spAutoFit/>
          </a:bodyPr>
          <a:lstStyle/>
          <a:p>
            <a:r>
              <a:rPr lang="fi-FI" sz="2000" dirty="0">
                <a:solidFill>
                  <a:schemeClr val="tx1">
                    <a:lumMod val="75000"/>
                    <a:lumOff val="25000"/>
                  </a:schemeClr>
                </a:solidFill>
                <a:latin typeface="Consolas" panose="020B0609020204030204" pitchFamily="49" charset="0"/>
                <a:cs typeface="Consolas" panose="020B0609020204030204" pitchFamily="49" charset="0"/>
              </a:rPr>
              <a:t>Network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access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accessible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various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devices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such</a:t>
            </a:r>
            <a:r>
              <a:rPr lang="fi-FI" sz="1400" dirty="0">
                <a:solidFill>
                  <a:schemeClr val="tx1">
                    <a:lumMod val="75000"/>
                    <a:lumOff val="25000"/>
                  </a:schemeClr>
                </a:solidFill>
                <a:latin typeface="Consolas" panose="020B0609020204030204" pitchFamily="49" charset="0"/>
                <a:cs typeface="Consolas" panose="020B0609020204030204" pitchFamily="49" charset="0"/>
              </a:rPr>
              <a:t> as mobile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phones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tables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laptops</a:t>
            </a:r>
            <a:r>
              <a:rPr lang="fi-FI" sz="1400" dirty="0">
                <a:solidFill>
                  <a:schemeClr val="tx1">
                    <a:lumMod val="75000"/>
                    <a:lumOff val="25000"/>
                  </a:schemeClr>
                </a:solidFill>
                <a:latin typeface="Consolas" panose="020B0609020204030204" pitchFamily="49" charset="0"/>
                <a:cs typeface="Consolas" panose="020B0609020204030204" pitchFamily="49" charset="0"/>
              </a:rPr>
              <a:t> etc.</a:t>
            </a:r>
          </a:p>
        </p:txBody>
      </p:sp>
      <p:sp>
        <p:nvSpPr>
          <p:cNvPr id="8" name="Rectangle 7">
            <a:extLst>
              <a:ext uri="{FF2B5EF4-FFF2-40B4-BE49-F238E27FC236}">
                <a16:creationId xmlns:a16="http://schemas.microsoft.com/office/drawing/2014/main" id="{D850AF66-194F-D445-A1BC-C01B4D9CD1F4}"/>
              </a:ext>
            </a:extLst>
          </p:cNvPr>
          <p:cNvSpPr/>
          <p:nvPr/>
        </p:nvSpPr>
        <p:spPr>
          <a:xfrm>
            <a:off x="3144602" y="3202805"/>
            <a:ext cx="6799545"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Location-independent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resource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pooling</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a:solidFill>
                  <a:schemeClr val="tx1">
                    <a:lumMod val="75000"/>
                    <a:lumOff val="25000"/>
                  </a:schemeClr>
                </a:solidFill>
                <a:latin typeface="Consolas" panose="020B0609020204030204" pitchFamily="49" charset="0"/>
                <a:cs typeface="Consolas" panose="020B0609020204030204" pitchFamily="49" charset="0"/>
              </a:rPr>
              <a:t>Service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able</a:t>
            </a:r>
            <a:r>
              <a:rPr lang="fi-FI" sz="1400" dirty="0">
                <a:solidFill>
                  <a:schemeClr val="tx1">
                    <a:lumMod val="75000"/>
                    <a:lumOff val="25000"/>
                  </a:schemeClr>
                </a:solidFill>
                <a:latin typeface="Consolas" panose="020B0609020204030204" pitchFamily="49" charset="0"/>
                <a:cs typeface="Consolas" panose="020B0609020204030204" pitchFamily="49" charset="0"/>
              </a:rPr>
              <a:t> to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clients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from</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all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world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equally</a:t>
            </a:r>
            <a:r>
              <a:rPr lang="fi-FI" sz="1400" dirty="0">
                <a:solidFill>
                  <a:schemeClr val="tx1">
                    <a:lumMod val="75000"/>
                    <a:lumOff val="25000"/>
                  </a:schemeClr>
                </a:solidFill>
                <a:latin typeface="Consolas" panose="020B0609020204030204" pitchFamily="49" charset="0"/>
                <a:cs typeface="Consolas" panose="020B0609020204030204" pitchFamily="49" charset="0"/>
              </a:rPr>
              <a:t> as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well</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CC92ACDC-401F-FA43-A2DE-8F863BC9084C}"/>
              </a:ext>
            </a:extLst>
          </p:cNvPr>
          <p:cNvSpPr/>
          <p:nvPr/>
        </p:nvSpPr>
        <p:spPr>
          <a:xfrm>
            <a:off x="3144601" y="4277030"/>
            <a:ext cx="6686809"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Rapid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elasticity</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flexible</a:t>
            </a:r>
            <a:r>
              <a:rPr lang="fi-FI" sz="1400" dirty="0">
                <a:solidFill>
                  <a:schemeClr val="tx1">
                    <a:lumMod val="75000"/>
                    <a:lumOff val="25000"/>
                  </a:schemeClr>
                </a:solidFill>
                <a:latin typeface="Consolas" panose="020B0609020204030204" pitchFamily="49" charset="0"/>
                <a:cs typeface="Consolas" panose="020B0609020204030204" pitchFamily="49" charset="0"/>
              </a:rPr>
              <a:t> in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proviosining</a:t>
            </a:r>
            <a:r>
              <a:rPr lang="fi-FI" sz="1400" dirty="0">
                <a:solidFill>
                  <a:schemeClr val="tx1">
                    <a:lumMod val="75000"/>
                    <a:lumOff val="25000"/>
                  </a:schemeClr>
                </a:solidFill>
                <a:latin typeface="Consolas" panose="020B0609020204030204" pitchFamily="49" charset="0"/>
                <a:cs typeface="Consolas" panose="020B0609020204030204" pitchFamily="49" charset="0"/>
              </a:rPr>
              <a:t> of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to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meet</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fluctuating</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demand</a:t>
            </a:r>
            <a:r>
              <a:rPr lang="fi-FI" sz="1400" dirty="0">
                <a:solidFill>
                  <a:schemeClr val="tx1">
                    <a:lumMod val="75000"/>
                    <a:lumOff val="25000"/>
                  </a:schemeClr>
                </a:solidFill>
                <a:latin typeface="Consolas" panose="020B0609020204030204" pitchFamily="49" charset="0"/>
                <a:cs typeface="Consolas" panose="020B0609020204030204" pitchFamily="49" charset="0"/>
              </a:rPr>
              <a:t> of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customers</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9358E8D9-0DD2-7144-8D52-9485196C8C1E}"/>
              </a:ext>
            </a:extLst>
          </p:cNvPr>
          <p:cNvSpPr/>
          <p:nvPr/>
        </p:nvSpPr>
        <p:spPr>
          <a:xfrm>
            <a:off x="3144600" y="5351255"/>
            <a:ext cx="6686809"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 per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use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Customers</a:t>
            </a:r>
            <a:r>
              <a:rPr lang="fi-FI" sz="1400" dirty="0">
                <a:solidFill>
                  <a:schemeClr val="tx1">
                    <a:lumMod val="75000"/>
                    <a:lumOff val="25000"/>
                  </a:schemeClr>
                </a:solidFill>
                <a:latin typeface="Consolas" panose="020B0609020204030204" pitchFamily="49" charset="0"/>
                <a:cs typeface="Consolas" panose="020B0609020204030204" pitchFamily="49" charset="0"/>
              </a:rPr>
              <a:t> of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computing</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service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charged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only</a:t>
            </a:r>
            <a:r>
              <a:rPr lang="fi-FI" sz="1400" dirty="0">
                <a:solidFill>
                  <a:schemeClr val="tx1">
                    <a:lumMod val="75000"/>
                    <a:lumOff val="25000"/>
                  </a:schemeClr>
                </a:solidFill>
                <a:latin typeface="Consolas" panose="020B0609020204030204" pitchFamily="49" charset="0"/>
                <a:cs typeface="Consolas" panose="020B0609020204030204" pitchFamily="49" charset="0"/>
              </a:rPr>
              <a:t> for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use</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11" name="globe" title="Icon of the earth">
            <a:extLst>
              <a:ext uri="{FF2B5EF4-FFF2-40B4-BE49-F238E27FC236}">
                <a16:creationId xmlns:a16="http://schemas.microsoft.com/office/drawing/2014/main" id="{774BD04F-824E-A34B-9937-6EAD1F78A9FA}"/>
              </a:ext>
            </a:extLst>
          </p:cNvPr>
          <p:cNvSpPr>
            <a:spLocks noChangeAspect="1" noEditPoints="1"/>
          </p:cNvSpPr>
          <p:nvPr/>
        </p:nvSpPr>
        <p:spPr bwMode="auto">
          <a:xfrm>
            <a:off x="2269869" y="3350578"/>
            <a:ext cx="556108" cy="55800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signal" title="Icon of a communication signal">
            <a:extLst>
              <a:ext uri="{FF2B5EF4-FFF2-40B4-BE49-F238E27FC236}">
                <a16:creationId xmlns:a16="http://schemas.microsoft.com/office/drawing/2014/main" id="{44353F4C-9AA1-F44D-8816-DC783F686079}"/>
              </a:ext>
            </a:extLst>
          </p:cNvPr>
          <p:cNvSpPr>
            <a:spLocks noChangeAspect="1" noEditPoints="1"/>
          </p:cNvSpPr>
          <p:nvPr/>
        </p:nvSpPr>
        <p:spPr bwMode="auto">
          <a:xfrm>
            <a:off x="2269869" y="2265078"/>
            <a:ext cx="491638" cy="55800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lgorithm" title="Icon of a heartbeat">
            <a:extLst>
              <a:ext uri="{FF2B5EF4-FFF2-40B4-BE49-F238E27FC236}">
                <a16:creationId xmlns:a16="http://schemas.microsoft.com/office/drawing/2014/main" id="{27ECCE95-DC59-A743-A050-CCA11A72FEAB}"/>
              </a:ext>
            </a:extLst>
          </p:cNvPr>
          <p:cNvSpPr>
            <a:spLocks noChangeAspect="1" noEditPoints="1"/>
          </p:cNvSpPr>
          <p:nvPr/>
        </p:nvSpPr>
        <p:spPr bwMode="auto">
          <a:xfrm>
            <a:off x="2225639" y="4411026"/>
            <a:ext cx="644568" cy="55800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Money_4" title="Icon of a stack of coins">
            <a:extLst>
              <a:ext uri="{FF2B5EF4-FFF2-40B4-BE49-F238E27FC236}">
                <a16:creationId xmlns:a16="http://schemas.microsoft.com/office/drawing/2014/main" id="{BCF2112D-9C46-8845-ABA9-71EA6EF0B979}"/>
              </a:ext>
            </a:extLst>
          </p:cNvPr>
          <p:cNvSpPr>
            <a:spLocks noChangeAspect="1" noEditPoints="1"/>
          </p:cNvSpPr>
          <p:nvPr/>
        </p:nvSpPr>
        <p:spPr bwMode="auto">
          <a:xfrm>
            <a:off x="2332206" y="5475227"/>
            <a:ext cx="600631" cy="55800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6" name="Freeform 15" title="Icon of a gear with a wrench">
            <a:extLst>
              <a:ext uri="{FF2B5EF4-FFF2-40B4-BE49-F238E27FC236}">
                <a16:creationId xmlns:a16="http://schemas.microsoft.com/office/drawing/2014/main" id="{8EBCF746-4DA2-F74C-A898-7B6F860B51EA}"/>
              </a:ext>
            </a:extLst>
          </p:cNvPr>
          <p:cNvSpPr>
            <a:spLocks noChangeAspect="1" noEditPoints="1"/>
          </p:cNvSpPr>
          <p:nvPr/>
        </p:nvSpPr>
        <p:spPr bwMode="auto">
          <a:xfrm>
            <a:off x="2264186" y="1008857"/>
            <a:ext cx="606021" cy="558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67971295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EA82DD-DC20-E44F-AA82-1D03DFE11FBC}"/>
              </a:ext>
            </a:extLst>
          </p:cNvPr>
          <p:cNvGraphicFramePr>
            <a:graphicFrameLocks noGrp="1"/>
          </p:cNvGraphicFramePr>
          <p:nvPr>
            <p:extLst>
              <p:ext uri="{D42A27DB-BD31-4B8C-83A1-F6EECF244321}">
                <p14:modId xmlns:p14="http://schemas.microsoft.com/office/powerpoint/2010/main" val="1815814523"/>
              </p:ext>
            </p:extLst>
          </p:nvPr>
        </p:nvGraphicFramePr>
        <p:xfrm>
          <a:off x="1418920" y="2309800"/>
          <a:ext cx="9028482" cy="3017520"/>
        </p:xfrm>
        <a:graphic>
          <a:graphicData uri="http://schemas.openxmlformats.org/drawingml/2006/table">
            <a:tbl>
              <a:tblPr bandCol="1">
                <a:tableStyleId>{C083E6E3-FA7D-4D7B-A595-EF9225AFEA82}</a:tableStyleId>
              </a:tblPr>
              <a:tblGrid>
                <a:gridCol w="2201797">
                  <a:extLst>
                    <a:ext uri="{9D8B030D-6E8A-4147-A177-3AD203B41FA5}">
                      <a16:colId xmlns:a16="http://schemas.microsoft.com/office/drawing/2014/main" val="2347019126"/>
                    </a:ext>
                  </a:extLst>
                </a:gridCol>
                <a:gridCol w="682668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Infrastructure</a:t>
                      </a:r>
                      <a:r>
                        <a:rPr lang="fi-FI" sz="1600" dirty="0">
                          <a:latin typeface="Consolas" panose="020B0609020204030204" pitchFamily="49" charset="0"/>
                          <a:cs typeface="Consolas" panose="020B0609020204030204" pitchFamily="49" charset="0"/>
                        </a:rPr>
                        <a:t> as a Service (</a:t>
                      </a:r>
                      <a:r>
                        <a:rPr lang="fi-FI" sz="1600" dirty="0" err="1">
                          <a:latin typeface="Consolas" panose="020B0609020204030204" pitchFamily="49" charset="0"/>
                          <a:cs typeface="Consolas" panose="020B0609020204030204" pitchFamily="49" charset="0"/>
                        </a:rPr>
                        <a:t>IaaS</a:t>
                      </a:r>
                      <a:r>
                        <a:rPr lang="fi-FI" sz="1600" dirty="0">
                          <a:latin typeface="Consolas" panose="020B0609020204030204" pitchFamily="49" charset="0"/>
                          <a:cs typeface="Consolas" panose="020B0609020204030204" pitchFamily="49" charset="0"/>
                        </a:rPr>
                        <a:t>)</a:t>
                      </a: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End-user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applications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delivered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rather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by</a:t>
                      </a:r>
                      <a:r>
                        <a:rPr lang="fi-FI" dirty="0">
                          <a:latin typeface="Consolas" panose="020B0609020204030204" pitchFamily="49" charset="0"/>
                          <a:cs typeface="Consolas" panose="020B0609020204030204" pitchFamily="49" charset="0"/>
                        </a:rPr>
                        <a:t> on-</a:t>
                      </a:r>
                      <a:r>
                        <a:rPr lang="fi-FI" dirty="0" err="1">
                          <a:latin typeface="Consolas" panose="020B0609020204030204" pitchFamily="49" charset="0"/>
                          <a:cs typeface="Consolas" panose="020B0609020204030204" pitchFamily="49" charset="0"/>
                        </a:rPr>
                        <a:t>premise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solutions</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Platform</a:t>
                      </a:r>
                      <a:r>
                        <a:rPr lang="fi-FI" sz="1600" dirty="0">
                          <a:latin typeface="Consolas" panose="020B0609020204030204" pitchFamily="49" charset="0"/>
                          <a:cs typeface="Consolas" panose="020B0609020204030204" pitchFamily="49" charset="0"/>
                        </a:rPr>
                        <a:t> as a Service (</a:t>
                      </a:r>
                      <a:r>
                        <a:rPr lang="fi-FI" sz="1600" dirty="0" err="1">
                          <a:latin typeface="Consolas" panose="020B0609020204030204" pitchFamily="49" charset="0"/>
                          <a:cs typeface="Consolas" panose="020B0609020204030204" pitchFamily="49" charset="0"/>
                        </a:rPr>
                        <a:t>PaaS</a:t>
                      </a:r>
                      <a:r>
                        <a:rPr lang="fi-FI" sz="1600" dirty="0">
                          <a:latin typeface="Consolas" panose="020B0609020204030204" pitchFamily="49" charset="0"/>
                          <a:cs typeface="Consolas" panose="020B0609020204030204" pitchFamily="49" charset="0"/>
                        </a:rPr>
                        <a:t>)</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Application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middleware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provided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on </a:t>
                      </a:r>
                      <a:r>
                        <a:rPr lang="fi-FI" dirty="0" err="1">
                          <a:latin typeface="Consolas" panose="020B0609020204030204" pitchFamily="49" charset="0"/>
                          <a:cs typeface="Consolas" panose="020B0609020204030204" pitchFamily="49" charset="0"/>
                        </a:rPr>
                        <a:t>which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developers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build</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deploy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custom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applications</a:t>
                      </a:r>
                      <a:r>
                        <a:rPr lang="fi-FI" dirty="0">
                          <a:latin typeface="Consolas" panose="020B0609020204030204" pitchFamily="49" charset="0"/>
                          <a:cs typeface="Consolas" panose="020B0609020204030204" pitchFamily="49" charset="0"/>
                        </a:rPr>
                        <a:t> on.</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Sofware</a:t>
                      </a:r>
                      <a:r>
                        <a:rPr lang="fi-FI" sz="1600" dirty="0">
                          <a:latin typeface="Consolas" panose="020B0609020204030204" pitchFamily="49" charset="0"/>
                          <a:cs typeface="Consolas" panose="020B0609020204030204" pitchFamily="49" charset="0"/>
                        </a:rPr>
                        <a:t> as a Service (SaaS)</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Computing, </a:t>
                      </a:r>
                      <a:r>
                        <a:rPr lang="fi-FI" dirty="0" err="1">
                          <a:latin typeface="Consolas" panose="020B0609020204030204" pitchFamily="49" charset="0"/>
                          <a:cs typeface="Consolas" panose="020B0609020204030204" pitchFamily="49" charset="0"/>
                        </a:rPr>
                        <a:t>storage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 IT </a:t>
                      </a:r>
                      <a:r>
                        <a:rPr lang="fi-FI" dirty="0" err="1">
                          <a:latin typeface="Consolas" panose="020B0609020204030204" pitchFamily="49" charset="0"/>
                          <a:cs typeface="Consolas" panose="020B0609020204030204" pitchFamily="49" charset="0"/>
                        </a:rPr>
                        <a:t>infrastructure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provided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rather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than</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dedicated</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capability</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2" name="TextBox 1">
            <a:extLst>
              <a:ext uri="{FF2B5EF4-FFF2-40B4-BE49-F238E27FC236}">
                <a16:creationId xmlns:a16="http://schemas.microsoft.com/office/drawing/2014/main" id="{4597B454-4467-EF4B-BBB1-39F76F2A3EF2}"/>
              </a:ext>
            </a:extLst>
          </p:cNvPr>
          <p:cNvSpPr txBox="1"/>
          <p:nvPr/>
        </p:nvSpPr>
        <p:spPr>
          <a:xfrm>
            <a:off x="1453019" y="1290181"/>
            <a:ext cx="6691255"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Cloud Computing Deployment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163779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726" y="413889"/>
            <a:ext cx="10515600" cy="576077"/>
          </a:xfrm>
        </p:spPr>
        <p:txBody>
          <a:bodyPr>
            <a:normAutofit/>
          </a:bodyPr>
          <a:lstStyle/>
          <a:p>
            <a:r>
              <a:rPr lang="en-US" sz="2800" dirty="0">
                <a:latin typeface="Consolas" panose="020B0609020204030204" pitchFamily="49" charset="0"/>
                <a:cs typeface="Consolas" panose="020B0609020204030204" pitchFamily="49" charset="0"/>
              </a:rPr>
              <a:t>Service Model Division of Responsibility</a:t>
            </a:r>
          </a:p>
        </p:txBody>
      </p:sp>
      <p:grpSp>
        <p:nvGrpSpPr>
          <p:cNvPr id="69" name="Group 68"/>
          <p:cNvGrpSpPr/>
          <p:nvPr/>
        </p:nvGrpSpPr>
        <p:grpSpPr>
          <a:xfrm>
            <a:off x="9228099" y="1193100"/>
            <a:ext cx="2577938" cy="4831919"/>
            <a:chOff x="9175281" y="1558225"/>
            <a:chExt cx="2769259" cy="5190519"/>
          </a:xfrm>
        </p:grpSpPr>
        <p:grpSp>
          <p:nvGrpSpPr>
            <p:cNvPr id="54" name="Group 53"/>
            <p:cNvGrpSpPr/>
            <p:nvPr/>
          </p:nvGrpSpPr>
          <p:grpSpPr>
            <a:xfrm>
              <a:off x="9630534" y="1558225"/>
              <a:ext cx="2314006" cy="5190519"/>
              <a:chOff x="9630534" y="1558225"/>
              <a:chExt cx="2314006" cy="5190519"/>
            </a:xfrm>
          </p:grpSpPr>
          <p:sp>
            <p:nvSpPr>
              <p:cNvPr id="40" name="Rectangle 39"/>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41" name="Rectangle 40"/>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42" name="Rectangle 41"/>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43" name="Rectangle 42"/>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44" name="Rectangle 43"/>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45" name="Rectangle 44"/>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46" name="Rectangle 45"/>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47" name="Rectangle 46"/>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48" name="Rectangle 47"/>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55" name="TextBox 54"/>
              <p:cNvSpPr txBox="1"/>
              <p:nvPr/>
            </p:nvSpPr>
            <p:spPr>
              <a:xfrm>
                <a:off x="9630534" y="1558225"/>
                <a:ext cx="2312277"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Software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11" name="TextBox 10"/>
            <p:cNvSpPr txBox="1"/>
            <p:nvPr/>
          </p:nvSpPr>
          <p:spPr>
            <a:xfrm>
              <a:off x="9175281" y="3618218"/>
              <a:ext cx="214075" cy="2028480"/>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1" name="Elbow Connector 70"/>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240873" y="1211911"/>
            <a:ext cx="2576327" cy="4814408"/>
            <a:chOff x="6188054" y="1567630"/>
            <a:chExt cx="2767529" cy="5171708"/>
          </a:xfrm>
        </p:grpSpPr>
        <p:grpSp>
          <p:nvGrpSpPr>
            <p:cNvPr id="30" name="Group 29"/>
            <p:cNvGrpSpPr/>
            <p:nvPr/>
          </p:nvGrpSpPr>
          <p:grpSpPr>
            <a:xfrm>
              <a:off x="6643307" y="1567630"/>
              <a:ext cx="2312276" cy="5171708"/>
              <a:chOff x="6643307" y="1567630"/>
              <a:chExt cx="2312276" cy="5171708"/>
            </a:xfrm>
          </p:grpSpPr>
          <p:sp>
            <p:nvSpPr>
              <p:cNvPr id="31" name="Rectangle 30"/>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32" name="Rectangle 31"/>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33" name="Rectangle 32"/>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34" name="Rectangle 33"/>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35" name="Rectangle 34"/>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36" name="Rectangle 35"/>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37" name="Rectangle 36"/>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38" name="Rectangle 37"/>
              <p:cNvSpPr/>
              <p:nvPr/>
            </p:nvSpPr>
            <p:spPr bwMode="auto">
              <a:xfrm>
                <a:off x="6643307" y="2776518"/>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39" name="Rectangle 38"/>
              <p:cNvSpPr/>
              <p:nvPr/>
            </p:nvSpPr>
            <p:spPr bwMode="auto">
              <a:xfrm>
                <a:off x="6643307" y="2271961"/>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51" name="TextBox 50"/>
              <p:cNvSpPr txBox="1"/>
              <p:nvPr/>
            </p:nvSpPr>
            <p:spPr>
              <a:xfrm>
                <a:off x="6643307" y="1567630"/>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Platform</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67" name="TextBox 66"/>
            <p:cNvSpPr txBox="1"/>
            <p:nvPr/>
          </p:nvSpPr>
          <p:spPr>
            <a:xfrm>
              <a:off x="6213444" y="230012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cxnSp>
          <p:nvCxnSpPr>
            <p:cNvPr id="68" name="Elbow Connector 67"/>
            <p:cNvCxnSpPr>
              <a:stCxn id="37" idx="1"/>
              <a:endCxn id="31"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188054" y="4079233"/>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6" name="Elbow Connector 75"/>
            <p:cNvCxnSpPr>
              <a:stCxn id="39" idx="1"/>
              <a:endCxn id="38"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47539" y="1251355"/>
            <a:ext cx="2582013" cy="4777690"/>
            <a:chOff x="3194721" y="1587352"/>
            <a:chExt cx="2773636" cy="5132265"/>
          </a:xfrm>
        </p:grpSpPr>
        <p:grpSp>
          <p:nvGrpSpPr>
            <p:cNvPr id="52" name="Group 51"/>
            <p:cNvGrpSpPr/>
            <p:nvPr/>
          </p:nvGrpSpPr>
          <p:grpSpPr>
            <a:xfrm>
              <a:off x="3656081" y="1587352"/>
              <a:ext cx="2312276" cy="5132265"/>
              <a:chOff x="3656081" y="1587352"/>
              <a:chExt cx="2312276" cy="5132265"/>
            </a:xfrm>
          </p:grpSpPr>
          <p:sp>
            <p:nvSpPr>
              <p:cNvPr id="57" name="Rectangle 56"/>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58" name="Rectangle 57"/>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59" name="Rectangle 58"/>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60" name="Rectangle 59"/>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61" name="Rectangle 60"/>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62" name="Rectangle 61"/>
              <p:cNvSpPr/>
              <p:nvPr/>
            </p:nvSpPr>
            <p:spPr bwMode="auto">
              <a:xfrm>
                <a:off x="3656081" y="37947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63" name="Rectangle 62"/>
              <p:cNvSpPr/>
              <p:nvPr/>
            </p:nvSpPr>
            <p:spPr bwMode="auto">
              <a:xfrm>
                <a:off x="3656081" y="32959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64" name="Rectangle 63"/>
              <p:cNvSpPr/>
              <p:nvPr/>
            </p:nvSpPr>
            <p:spPr bwMode="auto">
              <a:xfrm>
                <a:off x="3656081" y="27971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65" name="Rectangle 64"/>
              <p:cNvSpPr/>
              <p:nvPr/>
            </p:nvSpPr>
            <p:spPr bwMode="auto">
              <a:xfrm>
                <a:off x="3656081" y="22984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66" name="TextBox 65"/>
              <p:cNvSpPr txBox="1"/>
              <p:nvPr/>
            </p:nvSpPr>
            <p:spPr>
              <a:xfrm>
                <a:off x="3656081" y="1587352"/>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Infrastructure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74" name="TextBox 73"/>
            <p:cNvSpPr txBox="1"/>
            <p:nvPr/>
          </p:nvSpPr>
          <p:spPr>
            <a:xfrm>
              <a:off x="3216413" y="4485927"/>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8" name="Elbow Connector 77"/>
            <p:cNvCxnSpPr>
              <a:stCxn id="65" idx="1"/>
              <a:endCxn id="62"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1" idx="1"/>
              <a:endCxn id="57"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194721" y="262938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grpSp>
      <p:grpSp>
        <p:nvGrpSpPr>
          <p:cNvPr id="72" name="Group 71"/>
          <p:cNvGrpSpPr/>
          <p:nvPr/>
        </p:nvGrpSpPr>
        <p:grpSpPr>
          <a:xfrm>
            <a:off x="204380" y="1397555"/>
            <a:ext cx="2628396" cy="4641590"/>
            <a:chOff x="151562" y="1660452"/>
            <a:chExt cx="2823462" cy="4986065"/>
          </a:xfrm>
        </p:grpSpPr>
        <p:grpSp>
          <p:nvGrpSpPr>
            <p:cNvPr id="50" name="Group 49"/>
            <p:cNvGrpSpPr/>
            <p:nvPr/>
          </p:nvGrpSpPr>
          <p:grpSpPr>
            <a:xfrm>
              <a:off x="662748" y="1660452"/>
              <a:ext cx="2312276" cy="4986065"/>
              <a:chOff x="662748" y="1660452"/>
              <a:chExt cx="2312276" cy="4986065"/>
            </a:xfrm>
          </p:grpSpPr>
          <p:sp>
            <p:nvSpPr>
              <p:cNvPr id="4" name="Rectangle 3"/>
              <p:cNvSpPr/>
              <p:nvPr/>
            </p:nvSpPr>
            <p:spPr bwMode="auto">
              <a:xfrm>
                <a:off x="662748" y="6215593"/>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Networking</a:t>
                </a:r>
              </a:p>
            </p:txBody>
          </p:sp>
          <p:sp>
            <p:nvSpPr>
              <p:cNvPr id="5" name="Rectangle 4"/>
              <p:cNvSpPr/>
              <p:nvPr/>
            </p:nvSpPr>
            <p:spPr bwMode="auto">
              <a:xfrm>
                <a:off x="662748" y="571680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Storage</a:t>
                </a:r>
              </a:p>
            </p:txBody>
          </p:sp>
          <p:sp>
            <p:nvSpPr>
              <p:cNvPr id="15" name="Rectangle 14"/>
              <p:cNvSpPr/>
              <p:nvPr/>
            </p:nvSpPr>
            <p:spPr bwMode="auto">
              <a:xfrm>
                <a:off x="662748" y="521802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Servers</a:t>
                </a:r>
              </a:p>
            </p:txBody>
          </p:sp>
          <p:sp>
            <p:nvSpPr>
              <p:cNvPr id="16" name="Rectangle 15"/>
              <p:cNvSpPr/>
              <p:nvPr/>
            </p:nvSpPr>
            <p:spPr bwMode="auto">
              <a:xfrm>
                <a:off x="662748" y="471923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Virtualization</a:t>
                </a:r>
              </a:p>
            </p:txBody>
          </p:sp>
          <p:sp>
            <p:nvSpPr>
              <p:cNvPr id="17" name="Rectangle 16"/>
              <p:cNvSpPr/>
              <p:nvPr/>
            </p:nvSpPr>
            <p:spPr bwMode="auto">
              <a:xfrm>
                <a:off x="662748" y="422045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Operating System</a:t>
                </a:r>
              </a:p>
            </p:txBody>
          </p:sp>
          <p:sp>
            <p:nvSpPr>
              <p:cNvPr id="18" name="Rectangle 17"/>
              <p:cNvSpPr/>
              <p:nvPr/>
            </p:nvSpPr>
            <p:spPr bwMode="auto">
              <a:xfrm>
                <a:off x="662748" y="37216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Middleware</a:t>
                </a:r>
              </a:p>
            </p:txBody>
          </p:sp>
          <p:sp>
            <p:nvSpPr>
              <p:cNvPr id="19" name="Rectangle 18"/>
              <p:cNvSpPr/>
              <p:nvPr/>
            </p:nvSpPr>
            <p:spPr bwMode="auto">
              <a:xfrm>
                <a:off x="662748" y="32228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Runtime</a:t>
                </a:r>
              </a:p>
            </p:txBody>
          </p:sp>
          <p:sp>
            <p:nvSpPr>
              <p:cNvPr id="20" name="Rectangle 19"/>
              <p:cNvSpPr/>
              <p:nvPr/>
            </p:nvSpPr>
            <p:spPr bwMode="auto">
              <a:xfrm>
                <a:off x="662748" y="27240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Data</a:t>
                </a:r>
              </a:p>
            </p:txBody>
          </p:sp>
          <p:sp>
            <p:nvSpPr>
              <p:cNvPr id="21" name="Rectangle 20"/>
              <p:cNvSpPr/>
              <p:nvPr/>
            </p:nvSpPr>
            <p:spPr bwMode="auto">
              <a:xfrm>
                <a:off x="662748" y="22253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Applications</a:t>
                </a:r>
              </a:p>
            </p:txBody>
          </p:sp>
          <p:sp>
            <p:nvSpPr>
              <p:cNvPr id="3" name="TextBox 2"/>
              <p:cNvSpPr txBox="1"/>
              <p:nvPr/>
            </p:nvSpPr>
            <p:spPr>
              <a:xfrm>
                <a:off x="662748" y="1660452"/>
                <a:ext cx="2312276" cy="297556"/>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latin typeface="Consolas" panose="020B0609020204030204" pitchFamily="49" charset="0"/>
                    <a:cs typeface="Consolas" panose="020B0609020204030204" pitchFamily="49" charset="0"/>
                  </a:rPr>
                  <a:t>On-Premises</a:t>
                </a:r>
              </a:p>
            </p:txBody>
          </p:sp>
        </p:grpSp>
        <p:grpSp>
          <p:nvGrpSpPr>
            <p:cNvPr id="70" name="Group 69"/>
            <p:cNvGrpSpPr/>
            <p:nvPr/>
          </p:nvGrpSpPr>
          <p:grpSpPr>
            <a:xfrm>
              <a:off x="151562" y="2440773"/>
              <a:ext cx="523886" cy="3990281"/>
              <a:chOff x="151562" y="2440773"/>
              <a:chExt cx="523886" cy="3990281"/>
            </a:xfrm>
          </p:grpSpPr>
          <p:cxnSp>
            <p:nvCxnSpPr>
              <p:cNvPr id="82" name="Elbow Connector 81"/>
              <p:cNvCxnSpPr>
                <a:stCxn id="21" idx="1"/>
                <a:endCxn id="4" idx="1"/>
              </p:cNvCxnSpPr>
              <p:nvPr/>
            </p:nvCxnSpPr>
            <p:spPr>
              <a:xfrm rot="10800000" flipV="1">
                <a:off x="662748" y="2440773"/>
                <a:ext cx="12700" cy="399028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151562" y="3710266"/>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latin typeface="Consolas" panose="020B0609020204030204" pitchFamily="49" charset="0"/>
                    <a:cs typeface="Consolas" panose="020B0609020204030204" pitchFamily="49" charset="0"/>
                  </a:rPr>
                  <a:t>User Managed</a:t>
                </a:r>
              </a:p>
            </p:txBody>
          </p:sp>
        </p:grpSp>
      </p:grpSp>
      <p:sp>
        <p:nvSpPr>
          <p:cNvPr id="75" name="Rectangle 74">
            <a:extLst>
              <a:ext uri="{FF2B5EF4-FFF2-40B4-BE49-F238E27FC236}">
                <a16:creationId xmlns:a16="http://schemas.microsoft.com/office/drawing/2014/main" id="{0E8702E6-03F2-3F45-A547-AAD9FCB05C43}"/>
              </a:ext>
            </a:extLst>
          </p:cNvPr>
          <p:cNvSpPr/>
          <p:nvPr/>
        </p:nvSpPr>
        <p:spPr bwMode="auto">
          <a:xfrm>
            <a:off x="9128811" y="6424860"/>
            <a:ext cx="296917" cy="30757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389A228-9744-304B-83EB-19BF5844617F}"/>
              </a:ext>
            </a:extLst>
          </p:cNvPr>
          <p:cNvSpPr txBox="1"/>
          <p:nvPr/>
        </p:nvSpPr>
        <p:spPr>
          <a:xfrm>
            <a:off x="9532651" y="6409372"/>
            <a:ext cx="2271776" cy="307777"/>
          </a:xfrm>
          <a:prstGeom prst="rect">
            <a:avLst/>
          </a:prstGeom>
          <a:noFill/>
        </p:spPr>
        <p:txBody>
          <a:bodyPr wrap="none" rtlCol="0">
            <a:spAutoFit/>
          </a:bodyPr>
          <a:lstStyle/>
          <a:p>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Managed</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by</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provider</a:t>
            </a:r>
            <a:endParaRPr lang="fi-FI" sz="1400" dirty="0">
              <a:latin typeface="Consolas" panose="020B0609020204030204" pitchFamily="49" charset="0"/>
              <a:cs typeface="Consolas" panose="020B0609020204030204" pitchFamily="49" charset="0"/>
            </a:endParaRPr>
          </a:p>
        </p:txBody>
      </p:sp>
      <p:sp>
        <p:nvSpPr>
          <p:cNvPr id="77" name="Rectangle 76">
            <a:extLst>
              <a:ext uri="{FF2B5EF4-FFF2-40B4-BE49-F238E27FC236}">
                <a16:creationId xmlns:a16="http://schemas.microsoft.com/office/drawing/2014/main" id="{81C09EDD-14E2-1745-8658-675C64916DA2}"/>
              </a:ext>
            </a:extLst>
          </p:cNvPr>
          <p:cNvSpPr/>
          <p:nvPr/>
        </p:nvSpPr>
        <p:spPr bwMode="auto">
          <a:xfrm>
            <a:off x="6595358" y="6438754"/>
            <a:ext cx="296917" cy="307578"/>
          </a:xfrm>
          <a:prstGeom prst="rect">
            <a:avLst/>
          </a:prstGeom>
          <a:solidFill>
            <a:schemeClr val="tx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79" name="TextBox 78">
            <a:extLst>
              <a:ext uri="{FF2B5EF4-FFF2-40B4-BE49-F238E27FC236}">
                <a16:creationId xmlns:a16="http://schemas.microsoft.com/office/drawing/2014/main" id="{235F8F7B-999C-8644-935B-08DB8DA70159}"/>
              </a:ext>
            </a:extLst>
          </p:cNvPr>
          <p:cNvSpPr txBox="1"/>
          <p:nvPr/>
        </p:nvSpPr>
        <p:spPr>
          <a:xfrm>
            <a:off x="6999198" y="6423266"/>
            <a:ext cx="1874231" cy="307777"/>
          </a:xfrm>
          <a:prstGeom prst="rect">
            <a:avLst/>
          </a:prstGeom>
          <a:noFill/>
        </p:spPr>
        <p:txBody>
          <a:bodyPr wrap="none" rtlCol="0">
            <a:spAutoFit/>
          </a:bodyPr>
          <a:lstStyle/>
          <a:p>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Managed</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by</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user</a:t>
            </a:r>
            <a:endParaRPr lang="fi-FI"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65444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 grpId="0"/>
      <p:bldP spid="77" grpId="0" animBg="1"/>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C237FB-C219-694E-B104-37E5E1F8AA95}"/>
              </a:ext>
            </a:extLst>
          </p:cNvPr>
          <p:cNvGrpSpPr/>
          <p:nvPr/>
        </p:nvGrpSpPr>
        <p:grpSpPr>
          <a:xfrm>
            <a:off x="878411" y="1040155"/>
            <a:ext cx="2582013" cy="4777690"/>
            <a:chOff x="3194721" y="1587352"/>
            <a:chExt cx="2773636" cy="5132265"/>
          </a:xfrm>
        </p:grpSpPr>
        <p:grpSp>
          <p:nvGrpSpPr>
            <p:cNvPr id="4" name="Group 3">
              <a:extLst>
                <a:ext uri="{FF2B5EF4-FFF2-40B4-BE49-F238E27FC236}">
                  <a16:creationId xmlns:a16="http://schemas.microsoft.com/office/drawing/2014/main" id="{D3784C12-8E1C-8740-8018-CF47D2511CA6}"/>
                </a:ext>
              </a:extLst>
            </p:cNvPr>
            <p:cNvGrpSpPr/>
            <p:nvPr/>
          </p:nvGrpSpPr>
          <p:grpSpPr>
            <a:xfrm>
              <a:off x="3656081" y="1587352"/>
              <a:ext cx="2312276" cy="5132265"/>
              <a:chOff x="3656081" y="1587352"/>
              <a:chExt cx="2312276" cy="5132265"/>
            </a:xfrm>
          </p:grpSpPr>
          <p:sp>
            <p:nvSpPr>
              <p:cNvPr id="9" name="Rectangle 8">
                <a:extLst>
                  <a:ext uri="{FF2B5EF4-FFF2-40B4-BE49-F238E27FC236}">
                    <a16:creationId xmlns:a16="http://schemas.microsoft.com/office/drawing/2014/main" id="{4028AF3D-E688-C343-AFC8-51FD320D60ED}"/>
                  </a:ext>
                </a:extLst>
              </p:cNvPr>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10" name="Rectangle 9">
                <a:extLst>
                  <a:ext uri="{FF2B5EF4-FFF2-40B4-BE49-F238E27FC236}">
                    <a16:creationId xmlns:a16="http://schemas.microsoft.com/office/drawing/2014/main" id="{BD2A7509-C139-F44B-A54E-17195E6D754B}"/>
                  </a:ext>
                </a:extLst>
              </p:cNvPr>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11" name="Rectangle 10">
                <a:extLst>
                  <a:ext uri="{FF2B5EF4-FFF2-40B4-BE49-F238E27FC236}">
                    <a16:creationId xmlns:a16="http://schemas.microsoft.com/office/drawing/2014/main" id="{080EC0D2-0795-A34B-B032-A3D82108D4DA}"/>
                  </a:ext>
                </a:extLst>
              </p:cNvPr>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12" name="Rectangle 11">
                <a:extLst>
                  <a:ext uri="{FF2B5EF4-FFF2-40B4-BE49-F238E27FC236}">
                    <a16:creationId xmlns:a16="http://schemas.microsoft.com/office/drawing/2014/main" id="{F5CFB357-B48A-E24A-9666-69A68ACB2B36}"/>
                  </a:ext>
                </a:extLst>
              </p:cNvPr>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13" name="Rectangle 12">
                <a:extLst>
                  <a:ext uri="{FF2B5EF4-FFF2-40B4-BE49-F238E27FC236}">
                    <a16:creationId xmlns:a16="http://schemas.microsoft.com/office/drawing/2014/main" id="{A89B24DC-296E-3440-AFEF-A81FB0CEDD92}"/>
                  </a:ext>
                </a:extLst>
              </p:cNvPr>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14" name="Rectangle 13">
                <a:extLst>
                  <a:ext uri="{FF2B5EF4-FFF2-40B4-BE49-F238E27FC236}">
                    <a16:creationId xmlns:a16="http://schemas.microsoft.com/office/drawing/2014/main" id="{C8F082ED-4742-B24F-9F47-FD143A51FDAD}"/>
                  </a:ext>
                </a:extLst>
              </p:cNvPr>
              <p:cNvSpPr/>
              <p:nvPr/>
            </p:nvSpPr>
            <p:spPr bwMode="auto">
              <a:xfrm>
                <a:off x="3656081" y="37947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15" name="Rectangle 14">
                <a:extLst>
                  <a:ext uri="{FF2B5EF4-FFF2-40B4-BE49-F238E27FC236}">
                    <a16:creationId xmlns:a16="http://schemas.microsoft.com/office/drawing/2014/main" id="{CF53A730-2BD7-8A47-8975-A1D924DCFE5B}"/>
                  </a:ext>
                </a:extLst>
              </p:cNvPr>
              <p:cNvSpPr/>
              <p:nvPr/>
            </p:nvSpPr>
            <p:spPr bwMode="auto">
              <a:xfrm>
                <a:off x="3656081" y="32959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16" name="Rectangle 15">
                <a:extLst>
                  <a:ext uri="{FF2B5EF4-FFF2-40B4-BE49-F238E27FC236}">
                    <a16:creationId xmlns:a16="http://schemas.microsoft.com/office/drawing/2014/main" id="{D8936484-89E5-1849-942D-197009E25FD8}"/>
                  </a:ext>
                </a:extLst>
              </p:cNvPr>
              <p:cNvSpPr/>
              <p:nvPr/>
            </p:nvSpPr>
            <p:spPr bwMode="auto">
              <a:xfrm>
                <a:off x="3656081" y="27971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17" name="Rectangle 16">
                <a:extLst>
                  <a:ext uri="{FF2B5EF4-FFF2-40B4-BE49-F238E27FC236}">
                    <a16:creationId xmlns:a16="http://schemas.microsoft.com/office/drawing/2014/main" id="{BCB7AE10-2B50-404B-99ED-D0F3ACB6FDCF}"/>
                  </a:ext>
                </a:extLst>
              </p:cNvPr>
              <p:cNvSpPr/>
              <p:nvPr/>
            </p:nvSpPr>
            <p:spPr bwMode="auto">
              <a:xfrm>
                <a:off x="3656081" y="22984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18" name="TextBox 17">
                <a:extLst>
                  <a:ext uri="{FF2B5EF4-FFF2-40B4-BE49-F238E27FC236}">
                    <a16:creationId xmlns:a16="http://schemas.microsoft.com/office/drawing/2014/main" id="{CC1B4A3A-4D74-7546-B480-93957C9A5630}"/>
                  </a:ext>
                </a:extLst>
              </p:cNvPr>
              <p:cNvSpPr txBox="1"/>
              <p:nvPr/>
            </p:nvSpPr>
            <p:spPr>
              <a:xfrm>
                <a:off x="3656081" y="1587352"/>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Infrastructure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5" name="TextBox 4">
              <a:extLst>
                <a:ext uri="{FF2B5EF4-FFF2-40B4-BE49-F238E27FC236}">
                  <a16:creationId xmlns:a16="http://schemas.microsoft.com/office/drawing/2014/main" id="{CBF84C7F-8265-3941-B238-B66FAD9650DB}"/>
                </a:ext>
              </a:extLst>
            </p:cNvPr>
            <p:cNvSpPr txBox="1"/>
            <p:nvPr/>
          </p:nvSpPr>
          <p:spPr>
            <a:xfrm>
              <a:off x="3216413" y="4485927"/>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6" name="Elbow Connector 5">
              <a:extLst>
                <a:ext uri="{FF2B5EF4-FFF2-40B4-BE49-F238E27FC236}">
                  <a16:creationId xmlns:a16="http://schemas.microsoft.com/office/drawing/2014/main" id="{3FEF9EB6-B09C-6541-960B-0F39733A6D84}"/>
                </a:ext>
              </a:extLst>
            </p:cNvPr>
            <p:cNvCxnSpPr>
              <a:stCxn id="17" idx="1"/>
              <a:endCxn id="14"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1A86783A-84FA-BC42-ADF6-F35A77117A26}"/>
                </a:ext>
              </a:extLst>
            </p:cNvPr>
            <p:cNvCxnSpPr>
              <a:stCxn id="13" idx="1"/>
              <a:endCxn id="9"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E8AFDC-9D76-3A44-91D6-96FBD97D2B75}"/>
                </a:ext>
              </a:extLst>
            </p:cNvPr>
            <p:cNvSpPr txBox="1"/>
            <p:nvPr/>
          </p:nvSpPr>
          <p:spPr>
            <a:xfrm>
              <a:off x="3194721" y="262938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grpSp>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2369880"/>
          </a:xfrm>
          <a:prstGeom prst="rect">
            <a:avLst/>
          </a:prstGeom>
        </p:spPr>
        <p:txBody>
          <a:bodyPr wrap="square">
            <a:spAutoFit/>
          </a:bodyPr>
          <a:lstStyle/>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Dedicated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virtual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machines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VMs</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configure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server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type</a:t>
            </a:r>
            <a:r>
              <a:rPr lang="fi-FI" sz="2000" dirty="0">
                <a:solidFill>
                  <a:schemeClr val="tx1">
                    <a:lumMod val="75000"/>
                    <a:lumOff val="25000"/>
                  </a:schemeClr>
                </a:solidFill>
                <a:latin typeface="Consolas" panose="020B0609020204030204" pitchFamily="49" charset="0"/>
                <a:cs typeface="Consolas" panose="020B0609020204030204" pitchFamily="49" charset="0"/>
              </a:rPr>
              <a:t>, operating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system</a:t>
            </a:r>
            <a:r>
              <a:rPr lang="fi-FI" sz="2000" dirty="0">
                <a:solidFill>
                  <a:schemeClr val="tx1">
                    <a:lumMod val="75000"/>
                    <a:lumOff val="25000"/>
                  </a:schemeClr>
                </a:solidFill>
                <a:latin typeface="Consolas" panose="020B0609020204030204" pitchFamily="49" charset="0"/>
                <a:cs typeface="Consolas" panose="020B0609020204030204" pitchFamily="49" charset="0"/>
              </a:rPr>
              <a:t> (Windows/Linux),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storage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network</a:t>
            </a:r>
            <a:r>
              <a:rPr lang="fi-FI" sz="2000" dirty="0">
                <a:solidFill>
                  <a:schemeClr val="tx1">
                    <a:lumMod val="75000"/>
                    <a:lumOff val="25000"/>
                  </a:schemeClr>
                </a:solidFill>
                <a:latin typeface="Consolas" panose="020B0609020204030204" pitchFamily="49" charset="0"/>
                <a:cs typeface="Consolas" panose="020B0609020204030204" pitchFamily="49" charset="0"/>
              </a:rPr>
              <a:t>, etc.</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Scale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down</a:t>
            </a:r>
            <a:r>
              <a:rPr lang="fi-FI" sz="2000" dirty="0">
                <a:solidFill>
                  <a:schemeClr val="tx1">
                    <a:lumMod val="75000"/>
                    <a:lumOff val="25000"/>
                  </a:schemeClr>
                </a:solidFill>
                <a:latin typeface="Consolas" panose="020B0609020204030204" pitchFamily="49" charset="0"/>
                <a:cs typeface="Consolas" panose="020B0609020204030204" pitchFamily="49" charset="0"/>
              </a:rPr>
              <a:t> and out/in</a:t>
            </a:r>
          </a:p>
          <a:p>
            <a:pPr marL="800100" lvl="1" indent="-342900">
              <a:buFont typeface="Arial" panose="020B0604020202020204" pitchFamily="34" charset="0"/>
              <a:buChar char="•"/>
            </a:pPr>
            <a:r>
              <a:rPr lang="fi-FI" sz="1400" dirty="0" err="1">
                <a:solidFill>
                  <a:schemeClr val="bg1">
                    <a:lumMod val="50000"/>
                  </a:schemeClr>
                </a:solidFill>
                <a:latin typeface="Consolas" panose="020B0609020204030204" pitchFamily="49" charset="0"/>
                <a:cs typeface="Consolas" panose="020B0609020204030204" pitchFamily="49" charset="0"/>
              </a:rPr>
              <a:t>Scale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up</a:t>
            </a:r>
            <a:r>
              <a:rPr lang="fi-FI" sz="1400" dirty="0">
                <a:solidFill>
                  <a:schemeClr val="bg1">
                    <a:lumMod val="50000"/>
                  </a:schemeClr>
                </a:solidFill>
                <a:latin typeface="Consolas" panose="020B0609020204030204" pitchFamily="49" charset="0"/>
                <a:cs typeface="Consolas" panose="020B0609020204030204" pitchFamily="49" charset="0"/>
              </a:rPr>
              <a:t>/</a:t>
            </a:r>
            <a:r>
              <a:rPr lang="fi-FI" sz="1400" dirty="0" err="1">
                <a:solidFill>
                  <a:schemeClr val="bg1">
                    <a:lumMod val="50000"/>
                  </a:schemeClr>
                </a:solidFill>
                <a:latin typeface="Consolas" panose="020B0609020204030204" pitchFamily="49" charset="0"/>
                <a:cs typeface="Consolas" panose="020B0609020204030204" pitchFamily="49" charset="0"/>
              </a:rPr>
              <a:t>down</a:t>
            </a:r>
            <a:r>
              <a:rPr lang="fi-FI" sz="1400" dirty="0">
                <a:solidFill>
                  <a:schemeClr val="bg1">
                    <a:lumMod val="50000"/>
                  </a:schemeClr>
                </a:solidFill>
                <a:latin typeface="Consolas" panose="020B0609020204030204" pitchFamily="49" charset="0"/>
                <a:cs typeface="Consolas" panose="020B0609020204030204" pitchFamily="49" charset="0"/>
              </a:rPr>
              <a:t> =&gt; </a:t>
            </a:r>
            <a:r>
              <a:rPr lang="fi-FI" sz="1400" dirty="0" err="1">
                <a:solidFill>
                  <a:schemeClr val="bg1">
                    <a:lumMod val="50000"/>
                  </a:schemeClr>
                </a:solidFill>
                <a:latin typeface="Consolas" panose="020B0609020204030204" pitchFamily="49" charset="0"/>
                <a:cs typeface="Consolas" panose="020B0609020204030204" pitchFamily="49" charset="0"/>
              </a:rPr>
              <a:t>Increase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the</a:t>
            </a:r>
            <a:r>
              <a:rPr lang="fi-FI" sz="1400" dirty="0">
                <a:solidFill>
                  <a:schemeClr val="bg1">
                    <a:lumMod val="50000"/>
                  </a:schemeClr>
                </a:solidFill>
                <a:latin typeface="Consolas" panose="020B0609020204030204" pitchFamily="49" charset="0"/>
                <a:cs typeface="Consolas" panose="020B0609020204030204" pitchFamily="49" charset="0"/>
              </a:rPr>
              <a:t> CPU/Disk/Memory of </a:t>
            </a:r>
            <a:r>
              <a:rPr lang="fi-FI" sz="1400" dirty="0" err="1">
                <a:solidFill>
                  <a:schemeClr val="bg1">
                    <a:lumMod val="50000"/>
                  </a:schemeClr>
                </a:solidFill>
                <a:latin typeface="Consolas" panose="020B0609020204030204" pitchFamily="49" charset="0"/>
                <a:cs typeface="Consolas" panose="020B0609020204030204" pitchFamily="49" charset="0"/>
              </a:rPr>
              <a:t>your</a:t>
            </a:r>
            <a:r>
              <a:rPr lang="fi-FI" sz="1400" dirty="0">
                <a:solidFill>
                  <a:schemeClr val="bg1">
                    <a:lumMod val="50000"/>
                  </a:schemeClr>
                </a:solidFill>
                <a:latin typeface="Consolas" panose="020B0609020204030204" pitchFamily="49" charset="0"/>
                <a:cs typeface="Consolas" panose="020B0609020204030204" pitchFamily="49" charset="0"/>
              </a:rPr>
              <a:t> VM</a:t>
            </a:r>
          </a:p>
          <a:p>
            <a:pPr marL="800100" lvl="1" indent="-342900">
              <a:buFont typeface="Arial" panose="020B0604020202020204" pitchFamily="34" charset="0"/>
              <a:buChar char="•"/>
            </a:pPr>
            <a:r>
              <a:rPr lang="fi-FI" sz="1400" dirty="0" err="1">
                <a:solidFill>
                  <a:schemeClr val="bg1">
                    <a:lumMod val="50000"/>
                  </a:schemeClr>
                </a:solidFill>
                <a:latin typeface="Consolas" panose="020B0609020204030204" pitchFamily="49" charset="0"/>
                <a:cs typeface="Consolas" panose="020B0609020204030204" pitchFamily="49" charset="0"/>
              </a:rPr>
              <a:t>Scale</a:t>
            </a:r>
            <a:r>
              <a:rPr lang="fi-FI" sz="1400" dirty="0">
                <a:solidFill>
                  <a:schemeClr val="bg1">
                    <a:lumMod val="50000"/>
                  </a:schemeClr>
                </a:solidFill>
                <a:latin typeface="Consolas" panose="020B0609020204030204" pitchFamily="49" charset="0"/>
                <a:cs typeface="Consolas" panose="020B0609020204030204" pitchFamily="49" charset="0"/>
              </a:rPr>
              <a:t> out/in =&gt; </a:t>
            </a:r>
            <a:r>
              <a:rPr lang="fi-FI" sz="1400" dirty="0" err="1">
                <a:solidFill>
                  <a:schemeClr val="bg1">
                    <a:lumMod val="50000"/>
                  </a:schemeClr>
                </a:solidFill>
                <a:latin typeface="Consolas" panose="020B0609020204030204" pitchFamily="49" charset="0"/>
                <a:cs typeface="Consolas" panose="020B0609020204030204" pitchFamily="49" charset="0"/>
              </a:rPr>
              <a:t>Increase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the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number</a:t>
            </a:r>
            <a:r>
              <a:rPr lang="fi-FI" sz="1400" dirty="0">
                <a:solidFill>
                  <a:schemeClr val="bg1">
                    <a:lumMod val="50000"/>
                  </a:schemeClr>
                </a:solidFill>
                <a:latin typeface="Consolas" panose="020B0609020204030204" pitchFamily="49" charset="0"/>
                <a:cs typeface="Consolas" panose="020B0609020204030204" pitchFamily="49" charset="0"/>
              </a:rPr>
              <a:t> of </a:t>
            </a:r>
            <a:r>
              <a:rPr lang="fi-FI" sz="1400" dirty="0" err="1">
                <a:solidFill>
                  <a:schemeClr val="bg1">
                    <a:lumMod val="50000"/>
                  </a:schemeClr>
                </a:solidFill>
                <a:latin typeface="Consolas" panose="020B0609020204030204" pitchFamily="49" charset="0"/>
                <a:cs typeface="Consolas" panose="020B0609020204030204" pitchFamily="49" charset="0"/>
              </a:rPr>
              <a:t>VMs</a:t>
            </a:r>
            <a:endParaRPr lang="fi-FI" sz="14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448804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1631216"/>
          </a:xfrm>
          <a:prstGeom prst="rect">
            <a:avLst/>
          </a:prstGeom>
        </p:spPr>
        <p:txBody>
          <a:bodyPr wrap="square">
            <a:spAutoFit/>
          </a:bodyPr>
          <a:lstStyle/>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Delivers</a:t>
            </a:r>
            <a:r>
              <a:rPr lang="fi-FI" sz="2000" dirty="0">
                <a:solidFill>
                  <a:schemeClr val="tx1">
                    <a:lumMod val="75000"/>
                    <a:lumOff val="25000"/>
                  </a:schemeClr>
                </a:solidFill>
                <a:latin typeface="Consolas" panose="020B0609020204030204" pitchFamily="49" charset="0"/>
                <a:cs typeface="Consolas" panose="020B0609020204030204" pitchFamily="49" charset="0"/>
              </a:rPr>
              <a:t> and manages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various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development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environments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Environment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tools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easily</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provisioned</a:t>
            </a:r>
            <a:r>
              <a:rPr lang="fi-FI" sz="2000" dirty="0">
                <a:solidFill>
                  <a:schemeClr val="tx1">
                    <a:lumMod val="75000"/>
                    <a:lumOff val="25000"/>
                  </a:schemeClr>
                </a:solidFill>
                <a:latin typeface="Consolas" panose="020B0609020204030204" pitchFamily="49" charset="0"/>
                <a:cs typeface="Consolas" panose="020B0609020204030204" pitchFamily="49" charset="0"/>
              </a:rPr>
              <a:t>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torn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down</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grpSp>
        <p:nvGrpSpPr>
          <p:cNvPr id="20" name="Group 19">
            <a:extLst>
              <a:ext uri="{FF2B5EF4-FFF2-40B4-BE49-F238E27FC236}">
                <a16:creationId xmlns:a16="http://schemas.microsoft.com/office/drawing/2014/main" id="{834D553B-4E9A-DE4E-A4B4-E6229E53ED8B}"/>
              </a:ext>
            </a:extLst>
          </p:cNvPr>
          <p:cNvGrpSpPr/>
          <p:nvPr/>
        </p:nvGrpSpPr>
        <p:grpSpPr>
          <a:xfrm>
            <a:off x="851454" y="1021796"/>
            <a:ext cx="2576327" cy="4814408"/>
            <a:chOff x="6188054" y="1567630"/>
            <a:chExt cx="2767529" cy="5171708"/>
          </a:xfrm>
        </p:grpSpPr>
        <p:grpSp>
          <p:nvGrpSpPr>
            <p:cNvPr id="21" name="Group 20">
              <a:extLst>
                <a:ext uri="{FF2B5EF4-FFF2-40B4-BE49-F238E27FC236}">
                  <a16:creationId xmlns:a16="http://schemas.microsoft.com/office/drawing/2014/main" id="{BC82E550-DC4A-5D46-B704-FB04A9608EB6}"/>
                </a:ext>
              </a:extLst>
            </p:cNvPr>
            <p:cNvGrpSpPr/>
            <p:nvPr/>
          </p:nvGrpSpPr>
          <p:grpSpPr>
            <a:xfrm>
              <a:off x="6643307" y="1567630"/>
              <a:ext cx="2312276" cy="5171708"/>
              <a:chOff x="6643307" y="1567630"/>
              <a:chExt cx="2312276" cy="5171708"/>
            </a:xfrm>
          </p:grpSpPr>
          <p:sp>
            <p:nvSpPr>
              <p:cNvPr id="26" name="Rectangle 25">
                <a:extLst>
                  <a:ext uri="{FF2B5EF4-FFF2-40B4-BE49-F238E27FC236}">
                    <a16:creationId xmlns:a16="http://schemas.microsoft.com/office/drawing/2014/main" id="{D81498BF-20CC-324D-827C-CB845BCF1EB0}"/>
                  </a:ext>
                </a:extLst>
              </p:cNvPr>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27" name="Rectangle 26">
                <a:extLst>
                  <a:ext uri="{FF2B5EF4-FFF2-40B4-BE49-F238E27FC236}">
                    <a16:creationId xmlns:a16="http://schemas.microsoft.com/office/drawing/2014/main" id="{A037750E-8F63-3145-A5EA-8EC6AB126548}"/>
                  </a:ext>
                </a:extLst>
              </p:cNvPr>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28" name="Rectangle 27">
                <a:extLst>
                  <a:ext uri="{FF2B5EF4-FFF2-40B4-BE49-F238E27FC236}">
                    <a16:creationId xmlns:a16="http://schemas.microsoft.com/office/drawing/2014/main" id="{A1C7E746-06FF-A24E-9F23-B320F9803163}"/>
                  </a:ext>
                </a:extLst>
              </p:cNvPr>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29" name="Rectangle 28">
                <a:extLst>
                  <a:ext uri="{FF2B5EF4-FFF2-40B4-BE49-F238E27FC236}">
                    <a16:creationId xmlns:a16="http://schemas.microsoft.com/office/drawing/2014/main" id="{F313ADED-8E4F-A64C-8DAA-977480F13F2E}"/>
                  </a:ext>
                </a:extLst>
              </p:cNvPr>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30" name="Rectangle 29">
                <a:extLst>
                  <a:ext uri="{FF2B5EF4-FFF2-40B4-BE49-F238E27FC236}">
                    <a16:creationId xmlns:a16="http://schemas.microsoft.com/office/drawing/2014/main" id="{E31DF879-BF2C-1040-9952-77A26CCB6E69}"/>
                  </a:ext>
                </a:extLst>
              </p:cNvPr>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31" name="Rectangle 30">
                <a:extLst>
                  <a:ext uri="{FF2B5EF4-FFF2-40B4-BE49-F238E27FC236}">
                    <a16:creationId xmlns:a16="http://schemas.microsoft.com/office/drawing/2014/main" id="{858614DA-052C-5A48-A6AA-1A593A89CB62}"/>
                  </a:ext>
                </a:extLst>
              </p:cNvPr>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32" name="Rectangle 31">
                <a:extLst>
                  <a:ext uri="{FF2B5EF4-FFF2-40B4-BE49-F238E27FC236}">
                    <a16:creationId xmlns:a16="http://schemas.microsoft.com/office/drawing/2014/main" id="{C44FC2A8-7FBD-894D-A4AF-54501E5F6F32}"/>
                  </a:ext>
                </a:extLst>
              </p:cNvPr>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33" name="Rectangle 32">
                <a:extLst>
                  <a:ext uri="{FF2B5EF4-FFF2-40B4-BE49-F238E27FC236}">
                    <a16:creationId xmlns:a16="http://schemas.microsoft.com/office/drawing/2014/main" id="{48A0ADA1-DA17-2749-AB01-D3D4C8169B90}"/>
                  </a:ext>
                </a:extLst>
              </p:cNvPr>
              <p:cNvSpPr/>
              <p:nvPr/>
            </p:nvSpPr>
            <p:spPr bwMode="auto">
              <a:xfrm>
                <a:off x="6643307" y="2776518"/>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34" name="Rectangle 33">
                <a:extLst>
                  <a:ext uri="{FF2B5EF4-FFF2-40B4-BE49-F238E27FC236}">
                    <a16:creationId xmlns:a16="http://schemas.microsoft.com/office/drawing/2014/main" id="{38C50000-6B9B-4A49-A9CF-D3BD49C251D9}"/>
                  </a:ext>
                </a:extLst>
              </p:cNvPr>
              <p:cNvSpPr/>
              <p:nvPr/>
            </p:nvSpPr>
            <p:spPr bwMode="auto">
              <a:xfrm>
                <a:off x="6643307" y="2271961"/>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35" name="TextBox 34">
                <a:extLst>
                  <a:ext uri="{FF2B5EF4-FFF2-40B4-BE49-F238E27FC236}">
                    <a16:creationId xmlns:a16="http://schemas.microsoft.com/office/drawing/2014/main" id="{3C82AC7C-3D88-4046-92E8-53D7D5A68B27}"/>
                  </a:ext>
                </a:extLst>
              </p:cNvPr>
              <p:cNvSpPr txBox="1"/>
              <p:nvPr/>
            </p:nvSpPr>
            <p:spPr>
              <a:xfrm>
                <a:off x="6643307" y="1567630"/>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Platform</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22" name="TextBox 21">
              <a:extLst>
                <a:ext uri="{FF2B5EF4-FFF2-40B4-BE49-F238E27FC236}">
                  <a16:creationId xmlns:a16="http://schemas.microsoft.com/office/drawing/2014/main" id="{E6222A67-C2C4-E147-9BDA-9DF7BA4E60F0}"/>
                </a:ext>
              </a:extLst>
            </p:cNvPr>
            <p:cNvSpPr txBox="1"/>
            <p:nvPr/>
          </p:nvSpPr>
          <p:spPr>
            <a:xfrm>
              <a:off x="6213444" y="230012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cxnSp>
          <p:nvCxnSpPr>
            <p:cNvPr id="23" name="Elbow Connector 22">
              <a:extLst>
                <a:ext uri="{FF2B5EF4-FFF2-40B4-BE49-F238E27FC236}">
                  <a16:creationId xmlns:a16="http://schemas.microsoft.com/office/drawing/2014/main" id="{A13222D4-FB4E-6845-B4FD-DD4103AF26B5}"/>
                </a:ext>
              </a:extLst>
            </p:cNvPr>
            <p:cNvCxnSpPr>
              <a:stCxn id="32" idx="1"/>
              <a:endCxn id="26"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090686-4B66-2243-9021-30EB3C2F0396}"/>
                </a:ext>
              </a:extLst>
            </p:cNvPr>
            <p:cNvSpPr txBox="1"/>
            <p:nvPr/>
          </p:nvSpPr>
          <p:spPr>
            <a:xfrm>
              <a:off x="6188054" y="4079233"/>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25" name="Elbow Connector 24">
              <a:extLst>
                <a:ext uri="{FF2B5EF4-FFF2-40B4-BE49-F238E27FC236}">
                  <a16:creationId xmlns:a16="http://schemas.microsoft.com/office/drawing/2014/main" id="{986718DC-26A8-F94D-AD09-404E50EECDF7}"/>
                </a:ext>
              </a:extLst>
            </p:cNvPr>
            <p:cNvCxnSpPr>
              <a:stCxn id="34" idx="1"/>
              <a:endCxn id="33"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15984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96CDE3D-2118-AC49-9E39-6D2CD40E7FDA}"/>
              </a:ext>
            </a:extLst>
          </p:cNvPr>
          <p:cNvGrpSpPr/>
          <p:nvPr/>
        </p:nvGrpSpPr>
        <p:grpSpPr>
          <a:xfrm>
            <a:off x="849843" y="999185"/>
            <a:ext cx="2577938" cy="4831919"/>
            <a:chOff x="9175281" y="1558225"/>
            <a:chExt cx="2769259" cy="5190519"/>
          </a:xfrm>
        </p:grpSpPr>
        <p:grpSp>
          <p:nvGrpSpPr>
            <p:cNvPr id="37" name="Group 36">
              <a:extLst>
                <a:ext uri="{FF2B5EF4-FFF2-40B4-BE49-F238E27FC236}">
                  <a16:creationId xmlns:a16="http://schemas.microsoft.com/office/drawing/2014/main" id="{7A6CE057-58DB-A645-9AC7-2CE2DAF5CAB1}"/>
                </a:ext>
              </a:extLst>
            </p:cNvPr>
            <p:cNvGrpSpPr/>
            <p:nvPr/>
          </p:nvGrpSpPr>
          <p:grpSpPr>
            <a:xfrm>
              <a:off x="9630534" y="1558225"/>
              <a:ext cx="2314006" cy="5190519"/>
              <a:chOff x="9630534" y="1558225"/>
              <a:chExt cx="2314006" cy="5190519"/>
            </a:xfrm>
          </p:grpSpPr>
          <p:sp>
            <p:nvSpPr>
              <p:cNvPr id="40" name="Rectangle 39">
                <a:extLst>
                  <a:ext uri="{FF2B5EF4-FFF2-40B4-BE49-F238E27FC236}">
                    <a16:creationId xmlns:a16="http://schemas.microsoft.com/office/drawing/2014/main" id="{3276FFE3-0068-1A45-9B3F-DF974FEF3B61}"/>
                  </a:ext>
                </a:extLst>
              </p:cNvPr>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41" name="Rectangle 40">
                <a:extLst>
                  <a:ext uri="{FF2B5EF4-FFF2-40B4-BE49-F238E27FC236}">
                    <a16:creationId xmlns:a16="http://schemas.microsoft.com/office/drawing/2014/main" id="{5A88E597-AB36-2843-93C2-1049832AE4F5}"/>
                  </a:ext>
                </a:extLst>
              </p:cNvPr>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42" name="Rectangle 41">
                <a:extLst>
                  <a:ext uri="{FF2B5EF4-FFF2-40B4-BE49-F238E27FC236}">
                    <a16:creationId xmlns:a16="http://schemas.microsoft.com/office/drawing/2014/main" id="{168C4CEC-9E93-9C4C-82FA-1E70027F598B}"/>
                  </a:ext>
                </a:extLst>
              </p:cNvPr>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43" name="Rectangle 42">
                <a:extLst>
                  <a:ext uri="{FF2B5EF4-FFF2-40B4-BE49-F238E27FC236}">
                    <a16:creationId xmlns:a16="http://schemas.microsoft.com/office/drawing/2014/main" id="{2CAE6B71-5BD6-644C-AA57-92C1E822EFF1}"/>
                  </a:ext>
                </a:extLst>
              </p:cNvPr>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44" name="Rectangle 43">
                <a:extLst>
                  <a:ext uri="{FF2B5EF4-FFF2-40B4-BE49-F238E27FC236}">
                    <a16:creationId xmlns:a16="http://schemas.microsoft.com/office/drawing/2014/main" id="{20AB9B69-ED4F-2F47-B155-ECE6A3C63124}"/>
                  </a:ext>
                </a:extLst>
              </p:cNvPr>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45" name="Rectangle 44">
                <a:extLst>
                  <a:ext uri="{FF2B5EF4-FFF2-40B4-BE49-F238E27FC236}">
                    <a16:creationId xmlns:a16="http://schemas.microsoft.com/office/drawing/2014/main" id="{F910A15F-C471-4148-8934-0500E3A8CF3E}"/>
                  </a:ext>
                </a:extLst>
              </p:cNvPr>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46" name="Rectangle 45">
                <a:extLst>
                  <a:ext uri="{FF2B5EF4-FFF2-40B4-BE49-F238E27FC236}">
                    <a16:creationId xmlns:a16="http://schemas.microsoft.com/office/drawing/2014/main" id="{F68B923C-B5C9-1145-99EA-9780FB237A8F}"/>
                  </a:ext>
                </a:extLst>
              </p:cNvPr>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47" name="Rectangle 46">
                <a:extLst>
                  <a:ext uri="{FF2B5EF4-FFF2-40B4-BE49-F238E27FC236}">
                    <a16:creationId xmlns:a16="http://schemas.microsoft.com/office/drawing/2014/main" id="{508D7729-954D-6F42-B1FC-3D26C4B279C5}"/>
                  </a:ext>
                </a:extLst>
              </p:cNvPr>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48" name="Rectangle 47">
                <a:extLst>
                  <a:ext uri="{FF2B5EF4-FFF2-40B4-BE49-F238E27FC236}">
                    <a16:creationId xmlns:a16="http://schemas.microsoft.com/office/drawing/2014/main" id="{0F76D98E-989A-F443-AD66-0C8CA0A66907}"/>
                  </a:ext>
                </a:extLst>
              </p:cNvPr>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49" name="TextBox 48">
                <a:extLst>
                  <a:ext uri="{FF2B5EF4-FFF2-40B4-BE49-F238E27FC236}">
                    <a16:creationId xmlns:a16="http://schemas.microsoft.com/office/drawing/2014/main" id="{ED709201-3180-EA4B-B423-B76178260653}"/>
                  </a:ext>
                </a:extLst>
              </p:cNvPr>
              <p:cNvSpPr txBox="1"/>
              <p:nvPr/>
            </p:nvSpPr>
            <p:spPr>
              <a:xfrm>
                <a:off x="9630534" y="1558225"/>
                <a:ext cx="2312277"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Software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38" name="TextBox 37">
              <a:extLst>
                <a:ext uri="{FF2B5EF4-FFF2-40B4-BE49-F238E27FC236}">
                  <a16:creationId xmlns:a16="http://schemas.microsoft.com/office/drawing/2014/main" id="{D4FB1F0B-0B71-954F-8293-E6C2989153E4}"/>
                </a:ext>
              </a:extLst>
            </p:cNvPr>
            <p:cNvSpPr txBox="1"/>
            <p:nvPr/>
          </p:nvSpPr>
          <p:spPr>
            <a:xfrm>
              <a:off x="9175281" y="3618218"/>
              <a:ext cx="214075" cy="2028480"/>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39" name="Elbow Connector 38">
              <a:extLst>
                <a:ext uri="{FF2B5EF4-FFF2-40B4-BE49-F238E27FC236}">
                  <a16:creationId xmlns:a16="http://schemas.microsoft.com/office/drawing/2014/main" id="{C4BC3940-FCA1-A849-995D-568D8077EE3B}"/>
                </a:ext>
              </a:extLst>
            </p:cNvPr>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2246769"/>
          </a:xfrm>
          <a:prstGeom prst="rect">
            <a:avLst/>
          </a:prstGeom>
        </p:spPr>
        <p:txBody>
          <a:bodyPr wrap="square">
            <a:spAutoFit/>
          </a:bodyPr>
          <a:lstStyle/>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Internet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hosted</a:t>
            </a:r>
            <a:r>
              <a:rPr lang="fi-FI" sz="2000" dirty="0">
                <a:solidFill>
                  <a:schemeClr val="tx1">
                    <a:lumMod val="75000"/>
                    <a:lumOff val="25000"/>
                  </a:schemeClr>
                </a:solidFill>
                <a:latin typeface="Consolas" panose="020B0609020204030204" pitchFamily="49" charset="0"/>
                <a:cs typeface="Consolas" panose="020B0609020204030204" pitchFamily="49" charset="0"/>
              </a:rPr>
              <a:t> software </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Full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maintenance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No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upfront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services</a:t>
            </a:r>
            <a:r>
              <a:rPr lang="fi-FI" sz="2000" dirty="0">
                <a:solidFill>
                  <a:schemeClr val="tx1">
                    <a:lumMod val="75000"/>
                    <a:lumOff val="25000"/>
                  </a:schemeClr>
                </a:solidFill>
                <a:latin typeface="Consolas" panose="020B0609020204030204" pitchFamily="49" charset="0"/>
                <a:cs typeface="Consolas" panose="020B0609020204030204" pitchFamily="49" charset="0"/>
              </a:rPr>
              <a:t> as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they’re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used</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028878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3D50871-E00B-EA4A-BA9B-53F16BB75A8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2031941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Drazen</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42606960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72D1EB-7A19-FC49-807D-F9A83EA002EC}"/>
              </a:ext>
            </a:extLst>
          </p:cNvPr>
          <p:cNvSpPr txBox="1"/>
          <p:nvPr/>
        </p:nvSpPr>
        <p:spPr>
          <a:xfrm>
            <a:off x="992186" y="766961"/>
            <a:ext cx="4723179" cy="523220"/>
          </a:xfrm>
          <a:prstGeom prst="rect">
            <a:avLst/>
          </a:prstGeom>
          <a:noFill/>
        </p:spPr>
        <p:txBody>
          <a:bodyPr wrap="square" rtlCol="0">
            <a:spAutoFit/>
          </a:bodyPr>
          <a:lstStyle/>
          <a:p>
            <a:r>
              <a:rPr lang="fi-FI" sz="2800" dirty="0">
                <a:latin typeface="Consolas" panose="020B0609020204030204" pitchFamily="49" charset="0"/>
                <a:cs typeface="Consolas" panose="020B0609020204030204" pitchFamily="49" charset="0"/>
              </a:rPr>
              <a:t>Cloud Deployment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
        <p:nvSpPr>
          <p:cNvPr id="5" name="Freeform 13" title="Icon of a cloud">
            <a:extLst>
              <a:ext uri="{FF2B5EF4-FFF2-40B4-BE49-F238E27FC236}">
                <a16:creationId xmlns:a16="http://schemas.microsoft.com/office/drawing/2014/main" id="{7DBB876B-6C1D-214B-AC62-5D45BD9FAFE6}"/>
              </a:ext>
            </a:extLst>
          </p:cNvPr>
          <p:cNvSpPr>
            <a:spLocks noChangeAspect="1"/>
          </p:cNvSpPr>
          <p:nvPr/>
        </p:nvSpPr>
        <p:spPr bwMode="auto">
          <a:xfrm>
            <a:off x="1118863" y="3365871"/>
            <a:ext cx="2134520" cy="11709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6" name="Freeform 13" title="Icon of a cloud">
            <a:extLst>
              <a:ext uri="{FF2B5EF4-FFF2-40B4-BE49-F238E27FC236}">
                <a16:creationId xmlns:a16="http://schemas.microsoft.com/office/drawing/2014/main" id="{BD9FC930-B06C-124E-82D3-970355AA85CB}"/>
              </a:ext>
            </a:extLst>
          </p:cNvPr>
          <p:cNvSpPr>
            <a:spLocks noChangeAspect="1"/>
          </p:cNvSpPr>
          <p:nvPr/>
        </p:nvSpPr>
        <p:spPr bwMode="auto">
          <a:xfrm>
            <a:off x="8064243" y="2652209"/>
            <a:ext cx="2368230" cy="129912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Freeform 13" title="Icon of a cloud">
            <a:extLst>
              <a:ext uri="{FF2B5EF4-FFF2-40B4-BE49-F238E27FC236}">
                <a16:creationId xmlns:a16="http://schemas.microsoft.com/office/drawing/2014/main" id="{A0444192-4CFC-1249-B172-CF47B35EF134}"/>
              </a:ext>
            </a:extLst>
          </p:cNvPr>
          <p:cNvSpPr>
            <a:spLocks noChangeAspect="1"/>
          </p:cNvSpPr>
          <p:nvPr/>
        </p:nvSpPr>
        <p:spPr bwMode="auto">
          <a:xfrm>
            <a:off x="4023275" y="1870224"/>
            <a:ext cx="2841569" cy="155877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9281851-C02E-E744-AB71-D4BF9E0EB608}"/>
              </a:ext>
            </a:extLst>
          </p:cNvPr>
          <p:cNvSpPr/>
          <p:nvPr/>
        </p:nvSpPr>
        <p:spPr bwMode="auto">
          <a:xfrm>
            <a:off x="2186124" y="4336211"/>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Private Cloud</a:t>
            </a:r>
          </a:p>
        </p:txBody>
      </p:sp>
      <p:sp>
        <p:nvSpPr>
          <p:cNvPr id="9" name="Rectangle 8">
            <a:extLst>
              <a:ext uri="{FF2B5EF4-FFF2-40B4-BE49-F238E27FC236}">
                <a16:creationId xmlns:a16="http://schemas.microsoft.com/office/drawing/2014/main" id="{9B410A87-F15F-BB48-9892-489AF814A75C}"/>
              </a:ext>
            </a:extLst>
          </p:cNvPr>
          <p:cNvSpPr/>
          <p:nvPr/>
        </p:nvSpPr>
        <p:spPr bwMode="auto">
          <a:xfrm>
            <a:off x="9531469" y="3821065"/>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Public Cloud</a:t>
            </a:r>
          </a:p>
        </p:txBody>
      </p:sp>
      <p:sp>
        <p:nvSpPr>
          <p:cNvPr id="10" name="Rectangle 9">
            <a:extLst>
              <a:ext uri="{FF2B5EF4-FFF2-40B4-BE49-F238E27FC236}">
                <a16:creationId xmlns:a16="http://schemas.microsoft.com/office/drawing/2014/main" id="{1D056A67-3C88-AC40-B8D0-79757F4B273F}"/>
              </a:ext>
            </a:extLst>
          </p:cNvPr>
          <p:cNvSpPr/>
          <p:nvPr/>
        </p:nvSpPr>
        <p:spPr bwMode="auto">
          <a:xfrm>
            <a:off x="5715366" y="3298736"/>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Hybrid Cloud</a:t>
            </a:r>
          </a:p>
        </p:txBody>
      </p:sp>
      <p:sp>
        <p:nvSpPr>
          <p:cNvPr id="14" name="TextBox 13">
            <a:extLst>
              <a:ext uri="{FF2B5EF4-FFF2-40B4-BE49-F238E27FC236}">
                <a16:creationId xmlns:a16="http://schemas.microsoft.com/office/drawing/2014/main" id="{F2C558A9-D587-F74F-B77B-84CD0AC53647}"/>
              </a:ext>
            </a:extLst>
          </p:cNvPr>
          <p:cNvSpPr txBox="1"/>
          <p:nvPr/>
        </p:nvSpPr>
        <p:spPr>
          <a:xfrm>
            <a:off x="8672945" y="4237928"/>
            <a:ext cx="3519055" cy="954107"/>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Shifts</a:t>
            </a:r>
            <a:r>
              <a:rPr lang="fi-FI" sz="1400" dirty="0">
                <a:latin typeface="Consolas" panose="020B0609020204030204" pitchFamily="49" charset="0"/>
                <a:cs typeface="Consolas" panose="020B0609020204030204" pitchFamily="49" charset="0"/>
              </a:rPr>
              <a:t> capital </a:t>
            </a:r>
            <a:r>
              <a:rPr lang="fi-FI" sz="1400" dirty="0" err="1">
                <a:latin typeface="Consolas" panose="020B0609020204030204" pitchFamily="49" charset="0"/>
                <a:cs typeface="Consolas" panose="020B0609020204030204" pitchFamily="49" charset="0"/>
              </a:rPr>
              <a:t>expense</a:t>
            </a:r>
            <a:r>
              <a:rPr lang="fi-FI" sz="1400" dirty="0">
                <a:latin typeface="Consolas" panose="020B0609020204030204" pitchFamily="49" charset="0"/>
                <a:cs typeface="Consolas" panose="020B0609020204030204" pitchFamily="49" charset="0"/>
              </a:rPr>
              <a:t> to operating </a:t>
            </a:r>
            <a:r>
              <a:rPr lang="fi-FI" sz="1400" dirty="0" err="1">
                <a:latin typeface="Consolas" panose="020B0609020204030204" pitchFamily="49" charset="0"/>
                <a:cs typeface="Consolas" panose="020B0609020204030204" pitchFamily="49" charset="0"/>
              </a:rPr>
              <a:t>expense</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Offers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pay</a:t>
            </a:r>
            <a:r>
              <a:rPr lang="fi-FI" sz="1400" dirty="0">
                <a:latin typeface="Consolas" panose="020B0609020204030204" pitchFamily="49" charset="0"/>
                <a:cs typeface="Consolas" panose="020B0609020204030204" pitchFamily="49" charset="0"/>
              </a:rPr>
              <a:t>-as-</a:t>
            </a:r>
            <a:r>
              <a:rPr lang="fi-FI" sz="1400" dirty="0" err="1">
                <a:latin typeface="Consolas" panose="020B0609020204030204" pitchFamily="49" charset="0"/>
                <a:cs typeface="Consolas" panose="020B0609020204030204" pitchFamily="49" charset="0"/>
              </a:rPr>
              <a:t>you</a:t>
            </a:r>
            <a:r>
              <a:rPr lang="fi-FI" sz="1400" dirty="0">
                <a:latin typeface="Consolas" panose="020B0609020204030204" pitchFamily="49" charset="0"/>
                <a:cs typeface="Consolas" panose="020B0609020204030204" pitchFamily="49" charset="0"/>
              </a:rPr>
              <a:t>-go </a:t>
            </a:r>
            <a:r>
              <a:rPr lang="fi-FI" sz="1400" dirty="0" err="1">
                <a:latin typeface="Consolas" panose="020B0609020204030204" pitchFamily="49" charset="0"/>
                <a:cs typeface="Consolas" panose="020B0609020204030204" pitchFamily="49" charset="0"/>
              </a:rPr>
              <a:t>pricing</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Supports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multiple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tenants</a:t>
            </a:r>
            <a:endParaRPr lang="fi-FI" sz="14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F669F08-347B-3B46-8CB6-933A99F64A79}"/>
              </a:ext>
            </a:extLst>
          </p:cNvPr>
          <p:cNvSpPr txBox="1"/>
          <p:nvPr/>
        </p:nvSpPr>
        <p:spPr>
          <a:xfrm>
            <a:off x="1118863" y="4829155"/>
            <a:ext cx="3850666" cy="738664"/>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Leverage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existing</a:t>
            </a:r>
            <a:r>
              <a:rPr lang="fi-FI" sz="1400" dirty="0">
                <a:latin typeface="Consolas" panose="020B0609020204030204" pitchFamily="49" charset="0"/>
                <a:cs typeface="Consolas" panose="020B0609020204030204" pitchFamily="49" charset="0"/>
              </a:rPr>
              <a:t> capital </a:t>
            </a:r>
            <a:r>
              <a:rPr lang="fi-FI" sz="1400" dirty="0" err="1">
                <a:latin typeface="Consolas" panose="020B0609020204030204" pitchFamily="49" charset="0"/>
                <a:cs typeface="Consolas" panose="020B0609020204030204" pitchFamily="49" charset="0"/>
              </a:rPr>
              <a:t>expenses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a:latin typeface="Consolas" panose="020B0609020204030204" pitchFamily="49" charset="0"/>
                <a:cs typeface="Consolas" panose="020B0609020204030204" pitchFamily="49" charset="0"/>
              </a:rPr>
              <a:t>Can help </a:t>
            </a:r>
            <a:r>
              <a:rPr lang="fi-FI" sz="1400" dirty="0" err="1">
                <a:latin typeface="Consolas" panose="020B0609020204030204" pitchFamily="49" charset="0"/>
                <a:cs typeface="Consolas" panose="020B0609020204030204" pitchFamily="49" charset="0"/>
              </a:rPr>
              <a:t>reduce</a:t>
            </a:r>
            <a:r>
              <a:rPr lang="fi-FI" sz="1400" dirty="0">
                <a:latin typeface="Consolas" panose="020B0609020204030204" pitchFamily="49" charset="0"/>
                <a:cs typeface="Consolas" panose="020B0609020204030204" pitchFamily="49" charset="0"/>
              </a:rPr>
              <a:t> operating </a:t>
            </a:r>
            <a:r>
              <a:rPr lang="fi-FI" sz="1400" dirty="0" err="1">
                <a:latin typeface="Consolas" panose="020B0609020204030204" pitchFamily="49" charset="0"/>
                <a:cs typeface="Consolas" panose="020B0609020204030204" pitchFamily="49" charset="0"/>
              </a:rPr>
              <a:t>costs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Intended</a:t>
            </a:r>
            <a:r>
              <a:rPr lang="fi-FI" sz="1400" dirty="0">
                <a:latin typeface="Consolas" panose="020B0609020204030204" pitchFamily="49" charset="0"/>
                <a:cs typeface="Consolas" panose="020B0609020204030204" pitchFamily="49" charset="0"/>
              </a:rPr>
              <a:t> for single </a:t>
            </a:r>
            <a:r>
              <a:rPr lang="fi-FI" sz="1400" dirty="0" err="1">
                <a:latin typeface="Consolas" panose="020B0609020204030204" pitchFamily="49" charset="0"/>
                <a:cs typeface="Consolas" panose="020B0609020204030204" pitchFamily="49" charset="0"/>
              </a:rPr>
              <a:t>tenant</a:t>
            </a:r>
            <a:endParaRPr lang="fi-FI" sz="1400"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69B75167-097F-0E44-B305-C27C83583B8A}"/>
              </a:ext>
            </a:extLst>
          </p:cNvPr>
          <p:cNvSpPr txBox="1"/>
          <p:nvPr/>
        </p:nvSpPr>
        <p:spPr>
          <a:xfrm>
            <a:off x="4232463" y="3578550"/>
            <a:ext cx="3850666" cy="954107"/>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Bridges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one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or</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more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private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or</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public</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clouds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Allows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manipulation</a:t>
            </a:r>
            <a:r>
              <a:rPr lang="fi-FI" sz="1400" dirty="0">
                <a:latin typeface="Consolas" panose="020B0609020204030204" pitchFamily="49" charset="0"/>
                <a:cs typeface="Consolas" panose="020B0609020204030204" pitchFamily="49" charset="0"/>
              </a:rPr>
              <a:t> of </a:t>
            </a:r>
            <a:r>
              <a:rPr lang="fi-FI" sz="1400" dirty="0" err="1">
                <a:latin typeface="Consolas" panose="020B0609020204030204" pitchFamily="49" charset="0"/>
                <a:cs typeface="Consolas" panose="020B0609020204030204" pitchFamily="49" charset="0"/>
              </a:rPr>
              <a:t>CapEx</a:t>
            </a:r>
            <a:r>
              <a:rPr lang="fi-FI" sz="1400" dirty="0">
                <a:latin typeface="Consolas" panose="020B0609020204030204" pitchFamily="49" charset="0"/>
                <a:cs typeface="Consolas" panose="020B0609020204030204" pitchFamily="49" charset="0"/>
              </a:rPr>
              <a:t> and </a:t>
            </a:r>
            <a:r>
              <a:rPr lang="fi-FI" sz="1400" dirty="0" err="1">
                <a:latin typeface="Consolas" panose="020B0609020204030204" pitchFamily="49" charset="0"/>
                <a:cs typeface="Consolas" panose="020B0609020204030204" pitchFamily="49" charset="0"/>
              </a:rPr>
              <a:t>OpEx</a:t>
            </a:r>
            <a:r>
              <a:rPr lang="fi-FI" sz="1400" dirty="0">
                <a:latin typeface="Consolas" panose="020B0609020204030204" pitchFamily="49" charset="0"/>
                <a:cs typeface="Consolas" panose="020B0609020204030204" pitchFamily="49" charset="0"/>
              </a:rPr>
              <a:t> to </a:t>
            </a:r>
            <a:r>
              <a:rPr lang="fi-FI" sz="1400" dirty="0" err="1">
                <a:latin typeface="Consolas" panose="020B0609020204030204" pitchFamily="49" charset="0"/>
                <a:cs typeface="Consolas" panose="020B0609020204030204" pitchFamily="49" charset="0"/>
              </a:rPr>
              <a:t>optimize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cost</a:t>
            </a:r>
            <a:endParaRPr lang="fi-FI"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5098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500"/>
                                        <p:tgtEl>
                                          <p:spTgt spid="15">
                                            <p:txEl>
                                              <p:pRg st="1" end="1"/>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wipe(left)">
                                      <p:cBhvr>
                                        <p:cTn id="31" dur="500"/>
                                        <p:tgtEl>
                                          <p:spTgt spid="15">
                                            <p:txEl>
                                              <p:pRg st="2" end="2"/>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wipe(left)">
                                      <p:cBhvr>
                                        <p:cTn id="39" dur="500"/>
                                        <p:tgtEl>
                                          <p:spTgt spid="14">
                                            <p:txEl>
                                              <p:pRg st="1" end="1"/>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left)">
                                      <p:cBhvr>
                                        <p:cTn id="43" dur="500"/>
                                        <p:tgtEl>
                                          <p:spTgt spid="1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heel(1)">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wipe(left)">
                                      <p:cBhvr>
                                        <p:cTn id="56" dur="500"/>
                                        <p:tgtEl>
                                          <p:spTgt spid="16">
                                            <p:txEl>
                                              <p:pRg st="0" end="0"/>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16">
                                            <p:txEl>
                                              <p:pRg st="1" end="1"/>
                                            </p:txEl>
                                          </p:spTgt>
                                        </p:tgtEl>
                                        <p:attrNameLst>
                                          <p:attrName>style.visibility</p:attrName>
                                        </p:attrNameLst>
                                      </p:cBhvr>
                                      <p:to>
                                        <p:strVal val="visible"/>
                                      </p:to>
                                    </p:set>
                                    <p:animEffect transition="in" filter="wipe(left)">
                                      <p:cBhvr>
                                        <p:cTn id="6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4" grpId="0" build="p"/>
      <p:bldP spid="15" grpId="0" build="p"/>
      <p:bldP spid="1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A8BAC-FE84-4349-980A-3A40025F19CD}"/>
              </a:ext>
            </a:extLst>
          </p:cNvPr>
          <p:cNvSpPr txBox="1"/>
          <p:nvPr/>
        </p:nvSpPr>
        <p:spPr>
          <a:xfrm>
            <a:off x="2841462" y="2228671"/>
            <a:ext cx="6759738" cy="1200329"/>
          </a:xfrm>
          <a:prstGeom prst="rect">
            <a:avLst/>
          </a:prstGeom>
          <a:noFill/>
        </p:spPr>
        <p:txBody>
          <a:bodyPr wrap="square" rtlCol="0">
            <a:spAutoFit/>
          </a:bodyPr>
          <a:lstStyle/>
          <a:p>
            <a:pPr algn="ctr"/>
            <a:r>
              <a:rPr lang="en-US" sz="2400" b="0" dirty="0">
                <a:solidFill>
                  <a:schemeClr val="bg1">
                    <a:lumMod val="50000"/>
                  </a:schemeClr>
                </a:solidFill>
                <a:latin typeface="Consolas" panose="020B0609020204030204" pitchFamily="49" charset="0"/>
                <a:cs typeface="Consolas" panose="020B0609020204030204" pitchFamily="49" charset="0"/>
              </a:rPr>
              <a:t>Cloud computing is becoming very popular because they are</a:t>
            </a:r>
          </a:p>
          <a:p>
            <a:pPr algn="ctr"/>
            <a:r>
              <a:rPr lang="en-US" sz="2400" b="0" dirty="0">
                <a:solidFill>
                  <a:schemeClr val="bg1">
                    <a:lumMod val="50000"/>
                  </a:schemeClr>
                </a:solidFill>
                <a:latin typeface="Consolas" panose="020B0609020204030204" pitchFamily="49" charset="0"/>
                <a:cs typeface="Consolas" panose="020B0609020204030204" pitchFamily="49" charset="0"/>
              </a:rPr>
              <a:t>flexible, reliable and cost effective.</a:t>
            </a:r>
            <a:endParaRPr lang="fi-FI" sz="2400" dirty="0">
              <a:solidFill>
                <a:schemeClr val="bg1">
                  <a:lumMod val="50000"/>
                </a:schemeClr>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2798050-5648-A94D-B119-0207D388596B}"/>
              </a:ext>
            </a:extLst>
          </p:cNvPr>
          <p:cNvSpPr txBox="1"/>
          <p:nvPr/>
        </p:nvSpPr>
        <p:spPr>
          <a:xfrm>
            <a:off x="1136713" y="4034088"/>
            <a:ext cx="2908174" cy="2308324"/>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Scale up and down to meet requirements</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Charge for services on a fine grain level</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Easy and agile to deploy</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High automated</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Device- and location-independent</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41A8F3DC-0EA2-4F41-AC9E-968A6BE6A7CD}"/>
              </a:ext>
            </a:extLst>
          </p:cNvPr>
          <p:cNvSpPr txBox="1"/>
          <p:nvPr/>
        </p:nvSpPr>
        <p:spPr>
          <a:xfrm>
            <a:off x="4767244" y="4034088"/>
            <a:ext cx="2908174"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24x7 support</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Vendor responsible for hardware maintenance</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Vendor responsible for software updates and maintenance for SaaS model</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0638C32-8DB6-304E-BCDC-B95A8CBC8EF5}"/>
              </a:ext>
            </a:extLst>
          </p:cNvPr>
          <p:cNvSpPr txBox="1"/>
          <p:nvPr/>
        </p:nvSpPr>
        <p:spPr>
          <a:xfrm>
            <a:off x="8147113" y="4034088"/>
            <a:ext cx="2908174" cy="1569660"/>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Reduce total cost of ownership (TCO)</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Free up internal resources</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Lower capital expenditure</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50AD9548-7B3E-5442-907A-96F431551EB4}"/>
              </a:ext>
            </a:extLst>
          </p:cNvPr>
          <p:cNvSpPr/>
          <p:nvPr/>
        </p:nvSpPr>
        <p:spPr bwMode="auto">
          <a:xfrm>
            <a:off x="3007072" y="3398583"/>
            <a:ext cx="1399954" cy="45719"/>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CB4A4298-72D4-474D-883B-EDB17B07DD54}"/>
              </a:ext>
            </a:extLst>
          </p:cNvPr>
          <p:cNvSpPr/>
          <p:nvPr/>
        </p:nvSpPr>
        <p:spPr bwMode="auto">
          <a:xfrm>
            <a:off x="4696046" y="3398583"/>
            <a:ext cx="1399954" cy="46800"/>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406AA4A7-A57B-8D4D-B5BC-03FFF79F32F5}"/>
              </a:ext>
            </a:extLst>
          </p:cNvPr>
          <p:cNvSpPr/>
          <p:nvPr/>
        </p:nvSpPr>
        <p:spPr bwMode="auto">
          <a:xfrm>
            <a:off x="6905846" y="3383280"/>
            <a:ext cx="2444692" cy="46800"/>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4168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left)">
                                      <p:cBhvr>
                                        <p:cTn id="16" dur="500"/>
                                        <p:tgtEl>
                                          <p:spTgt spid="4">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left)">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wipe(left)">
                                      <p:cBhvr>
                                        <p:cTn id="38" dur="500"/>
                                        <p:tgtEl>
                                          <p:spTgt spid="5">
                                            <p:txEl>
                                              <p:pRg st="0" end="0"/>
                                            </p:txEl>
                                          </p:spTgt>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wipe(left)">
                                      <p:cBhvr>
                                        <p:cTn id="42" dur="500"/>
                                        <p:tgtEl>
                                          <p:spTgt spid="5">
                                            <p:txEl>
                                              <p:pRg st="1" end="1"/>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wipe(left)">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txEl>
                                              <p:pRg st="0" end="0"/>
                                            </p:txEl>
                                          </p:spTgt>
                                        </p:tgtEl>
                                        <p:attrNameLst>
                                          <p:attrName>style.visibility</p:attrName>
                                        </p:attrNameLst>
                                      </p:cBhvr>
                                      <p:to>
                                        <p:strVal val="visible"/>
                                      </p:to>
                                    </p:set>
                                    <p:animEffect transition="in" filter="wipe(left)">
                                      <p:cBhvr>
                                        <p:cTn id="56" dur="500"/>
                                        <p:tgtEl>
                                          <p:spTgt spid="6">
                                            <p:txEl>
                                              <p:pRg st="0" end="0"/>
                                            </p:txEl>
                                          </p:spTgt>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wipe(left)">
                                      <p:cBhvr>
                                        <p:cTn id="60" dur="500"/>
                                        <p:tgtEl>
                                          <p:spTgt spid="6">
                                            <p:txEl>
                                              <p:pRg st="1" end="1"/>
                                            </p:txEl>
                                          </p:spTgt>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6">
                                            <p:txEl>
                                              <p:pRg st="2" end="2"/>
                                            </p:txEl>
                                          </p:spTgt>
                                        </p:tgtEl>
                                        <p:attrNameLst>
                                          <p:attrName>style.visibility</p:attrName>
                                        </p:attrNameLst>
                                      </p:cBhvr>
                                      <p:to>
                                        <p:strVal val="visible"/>
                                      </p:to>
                                    </p:set>
                                    <p:animEffect transition="in" filter="wipe(left)">
                                      <p:cBhvr>
                                        <p:cTn id="6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P spid="11"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73DDB-ADD4-5242-B9D2-A5FE0B793EDA}"/>
              </a:ext>
            </a:extLst>
          </p:cNvPr>
          <p:cNvSpPr txBox="1"/>
          <p:nvPr/>
        </p:nvSpPr>
        <p:spPr>
          <a:xfrm>
            <a:off x="525711" y="2719644"/>
            <a:ext cx="2475240" cy="1384995"/>
          </a:xfrm>
          <a:prstGeom prst="rect">
            <a:avLst/>
          </a:prstGeom>
          <a:noFill/>
        </p:spPr>
        <p:txBody>
          <a:bodyPr wrap="square" rtlCol="0">
            <a:spAutoFit/>
          </a:bodyPr>
          <a:lstStyle/>
          <a:p>
            <a:r>
              <a:rPr lang="fi-FI" sz="2800" dirty="0" err="1">
                <a:latin typeface="Consolas" panose="020B0609020204030204" pitchFamily="49" charset="0"/>
                <a:cs typeface="Consolas" panose="020B0609020204030204" pitchFamily="49" charset="0"/>
              </a:rPr>
              <a:t>Typical</a:t>
            </a:r>
            <a:r>
              <a:rPr lang="fi-FI" sz="2800" dirty="0">
                <a:latin typeface="Consolas" panose="020B0609020204030204" pitchFamily="49" charset="0"/>
                <a:cs typeface="Consolas" panose="020B0609020204030204" pitchFamily="49" charset="0"/>
              </a:rPr>
              <a:t> Computing </a:t>
            </a:r>
            <a:r>
              <a:rPr lang="fi-FI" sz="2800" dirty="0" err="1">
                <a:latin typeface="Consolas" panose="020B0609020204030204" pitchFamily="49" charset="0"/>
                <a:cs typeface="Consolas" panose="020B0609020204030204" pitchFamily="49" charset="0"/>
              </a:rPr>
              <a:t>Patterns</a:t>
            </a:r>
            <a:endParaRPr lang="fi-FI" sz="2800" dirty="0">
              <a:latin typeface="Consolas" panose="020B0609020204030204" pitchFamily="49" charset="0"/>
              <a:cs typeface="Consolas" panose="020B0609020204030204" pitchFamily="49" charset="0"/>
            </a:endParaRPr>
          </a:p>
        </p:txBody>
      </p:sp>
      <p:grpSp>
        <p:nvGrpSpPr>
          <p:cNvPr id="14" name="Group 13">
            <a:extLst>
              <a:ext uri="{FF2B5EF4-FFF2-40B4-BE49-F238E27FC236}">
                <a16:creationId xmlns:a16="http://schemas.microsoft.com/office/drawing/2014/main" id="{D02754EE-7E5F-B54F-8ECE-E299C2A70B0B}"/>
              </a:ext>
            </a:extLst>
          </p:cNvPr>
          <p:cNvGrpSpPr/>
          <p:nvPr/>
        </p:nvGrpSpPr>
        <p:grpSpPr>
          <a:xfrm>
            <a:off x="7692813" y="439927"/>
            <a:ext cx="2997150" cy="2779085"/>
            <a:chOff x="6420700" y="1479536"/>
            <a:chExt cx="5383941" cy="4992220"/>
          </a:xfrm>
        </p:grpSpPr>
        <p:cxnSp>
          <p:nvCxnSpPr>
            <p:cNvPr id="15" name="Straight Arrow Connector 14">
              <a:extLst>
                <a:ext uri="{FF2B5EF4-FFF2-40B4-BE49-F238E27FC236}">
                  <a16:creationId xmlns:a16="http://schemas.microsoft.com/office/drawing/2014/main" id="{0A155F51-7D5C-124F-BB35-9637279F2D2F}"/>
                </a:ext>
              </a:extLst>
            </p:cNvPr>
            <p:cNvCxnSpPr/>
            <p:nvPr/>
          </p:nvCxnSpPr>
          <p:spPr bwMode="auto">
            <a:xfrm rot="16200000" flipV="1">
              <a:off x="5101894" y="4161549"/>
              <a:ext cx="3510464" cy="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137728B5-F945-0247-92E5-99A2A25A0701}"/>
                </a:ext>
              </a:extLst>
            </p:cNvPr>
            <p:cNvCxnSpPr/>
            <p:nvPr/>
          </p:nvCxnSpPr>
          <p:spPr bwMode="auto">
            <a:xfrm>
              <a:off x="6857125" y="5874759"/>
              <a:ext cx="4947516" cy="366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7" name="Text Placeholder 6">
              <a:extLst>
                <a:ext uri="{FF2B5EF4-FFF2-40B4-BE49-F238E27FC236}">
                  <a16:creationId xmlns:a16="http://schemas.microsoft.com/office/drawing/2014/main" id="{466A6DCC-0552-8A45-AAF4-342DEBA586E3}"/>
                </a:ext>
              </a:extLst>
            </p:cNvPr>
            <p:cNvSpPr txBox="1">
              <a:spLocks/>
            </p:cNvSpPr>
            <p:nvPr/>
          </p:nvSpPr>
          <p:spPr bwMode="auto">
            <a:xfrm>
              <a:off x="8590060" y="5943908"/>
              <a:ext cx="1792749" cy="5278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18" name="Rectangle 17">
              <a:extLst>
                <a:ext uri="{FF2B5EF4-FFF2-40B4-BE49-F238E27FC236}">
                  <a16:creationId xmlns:a16="http://schemas.microsoft.com/office/drawing/2014/main" id="{CA97FBD7-34F2-794C-B4E6-2BF1A9E141EF}"/>
                </a:ext>
              </a:extLst>
            </p:cNvPr>
            <p:cNvSpPr/>
            <p:nvPr/>
          </p:nvSpPr>
          <p:spPr>
            <a:xfrm rot="16200000">
              <a:off x="4644099" y="3766009"/>
              <a:ext cx="4027517" cy="4743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sp>
          <p:nvSpPr>
            <p:cNvPr id="19" name="TextBox 18">
              <a:extLst>
                <a:ext uri="{FF2B5EF4-FFF2-40B4-BE49-F238E27FC236}">
                  <a16:creationId xmlns:a16="http://schemas.microsoft.com/office/drawing/2014/main" id="{034924D0-8D42-C046-8E47-F85C6D1EA670}"/>
                </a:ext>
              </a:extLst>
            </p:cNvPr>
            <p:cNvSpPr txBox="1"/>
            <p:nvPr/>
          </p:nvSpPr>
          <p:spPr>
            <a:xfrm>
              <a:off x="7808850" y="1479536"/>
              <a:ext cx="3045807" cy="547961"/>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Rapid Growth</a:t>
              </a:r>
            </a:p>
          </p:txBody>
        </p:sp>
        <p:sp>
          <p:nvSpPr>
            <p:cNvPr id="20" name="Freeform 19">
              <a:extLst>
                <a:ext uri="{FF2B5EF4-FFF2-40B4-BE49-F238E27FC236}">
                  <a16:creationId xmlns:a16="http://schemas.microsoft.com/office/drawing/2014/main" id="{8F14EBA4-C41A-654D-9DB7-78991C4C0466}"/>
                </a:ext>
              </a:extLst>
            </p:cNvPr>
            <p:cNvSpPr/>
            <p:nvPr/>
          </p:nvSpPr>
          <p:spPr>
            <a:xfrm>
              <a:off x="6857123" y="2583130"/>
              <a:ext cx="4500688" cy="325888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48AFEE"/>
              </a:solidFill>
              <a:headEnd type="none" w="med" len="med"/>
              <a:tailEnd type="triangle"/>
            </a:ln>
            <a:effectLst/>
          </p:spPr>
          <p:txBody>
            <a:bodyPr lIns="91436" tIns="45718" rIns="91436" bIns="45718" rtlCol="0" anchor="ctr"/>
            <a:lstStyle/>
            <a:p>
              <a:pPr algn="ctr"/>
              <a:endParaRPr lang="en-US" dirty="0"/>
            </a:p>
          </p:txBody>
        </p:sp>
      </p:grpSp>
      <p:grpSp>
        <p:nvGrpSpPr>
          <p:cNvPr id="21" name="Group 20">
            <a:extLst>
              <a:ext uri="{FF2B5EF4-FFF2-40B4-BE49-F238E27FC236}">
                <a16:creationId xmlns:a16="http://schemas.microsoft.com/office/drawing/2014/main" id="{23951738-215B-9E4D-904C-A2FA0FB18DBD}"/>
              </a:ext>
            </a:extLst>
          </p:cNvPr>
          <p:cNvGrpSpPr/>
          <p:nvPr/>
        </p:nvGrpSpPr>
        <p:grpSpPr>
          <a:xfrm>
            <a:off x="3487437" y="439927"/>
            <a:ext cx="3090451" cy="2779085"/>
            <a:chOff x="6428185" y="1636978"/>
            <a:chExt cx="5376462" cy="4834778"/>
          </a:xfrm>
        </p:grpSpPr>
        <p:grpSp>
          <p:nvGrpSpPr>
            <p:cNvPr id="22" name="Group 16">
              <a:extLst>
                <a:ext uri="{FF2B5EF4-FFF2-40B4-BE49-F238E27FC236}">
                  <a16:creationId xmlns:a16="http://schemas.microsoft.com/office/drawing/2014/main" id="{19C39882-3E67-D342-A95F-AC13B3DE65FD}"/>
                </a:ext>
              </a:extLst>
            </p:cNvPr>
            <p:cNvGrpSpPr/>
            <p:nvPr/>
          </p:nvGrpSpPr>
          <p:grpSpPr>
            <a:xfrm>
              <a:off x="6428185" y="1989402"/>
              <a:ext cx="5376462" cy="4482354"/>
              <a:chOff x="7047173" y="4563169"/>
              <a:chExt cx="3426352" cy="1143134"/>
            </a:xfrm>
          </p:grpSpPr>
          <p:cxnSp>
            <p:nvCxnSpPr>
              <p:cNvPr id="24" name="Straight Arrow Connector 23">
                <a:extLst>
                  <a:ext uri="{FF2B5EF4-FFF2-40B4-BE49-F238E27FC236}">
                    <a16:creationId xmlns:a16="http://schemas.microsoft.com/office/drawing/2014/main" id="{3A968ED4-B6B0-B142-8AB6-C6E0BDCCE85E}"/>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BAF2BCCC-95C1-104A-991A-634D12B42AEC}"/>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6" name="Text Placeholder 6">
                <a:extLst>
                  <a:ext uri="{FF2B5EF4-FFF2-40B4-BE49-F238E27FC236}">
                    <a16:creationId xmlns:a16="http://schemas.microsoft.com/office/drawing/2014/main" id="{76E185E2-C603-8C4E-B43C-68842D8A2E93}"/>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27" name="Rectangle 26">
                <a:extLst>
                  <a:ext uri="{FF2B5EF4-FFF2-40B4-BE49-F238E27FC236}">
                    <a16:creationId xmlns:a16="http://schemas.microsoft.com/office/drawing/2014/main" id="{1746C9A4-8754-F142-9310-F6A0575EEDAD}"/>
                  </a:ext>
                </a:extLst>
              </p:cNvPr>
              <p:cNvSpPr/>
              <p:nvPr/>
            </p:nvSpPr>
            <p:spPr>
              <a:xfrm rot="16200000">
                <a:off x="6679975" y="4930367"/>
                <a:ext cx="1027137" cy="292742"/>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cxnSp>
            <p:nvCxnSpPr>
              <p:cNvPr id="28" name="Straight Arrow Connector 27">
                <a:extLst>
                  <a:ext uri="{FF2B5EF4-FFF2-40B4-BE49-F238E27FC236}">
                    <a16:creationId xmlns:a16="http://schemas.microsoft.com/office/drawing/2014/main" id="{4576D4D6-9B61-2F47-9F1A-B36E7C885ABC}"/>
                  </a:ext>
                </a:extLst>
              </p:cNvPr>
              <p:cNvCxnSpPr/>
              <p:nvPr/>
            </p:nvCxnSpPr>
            <p:spPr bwMode="auto">
              <a:xfrm flipV="1">
                <a:off x="7320534" y="5220386"/>
                <a:ext cx="1018711" cy="65367"/>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B22A75C3-DF44-1341-ADA7-9BD8997768BA}"/>
                  </a:ext>
                </a:extLst>
              </p:cNvPr>
              <p:cNvCxnSpPr/>
              <p:nvPr/>
            </p:nvCxnSpPr>
            <p:spPr bwMode="auto">
              <a:xfrm flipV="1">
                <a:off x="9345201" y="5199405"/>
                <a:ext cx="1067313" cy="86347"/>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420AFF1D-FFC1-D144-9A1E-546C89B5FAD1}"/>
                  </a:ext>
                </a:extLst>
              </p:cNvPr>
              <p:cNvCxnSpPr/>
              <p:nvPr/>
            </p:nvCxnSpPr>
            <p:spPr bwMode="auto">
              <a:xfrm rot="5400000" flipH="1" flipV="1">
                <a:off x="8920153"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31" name="Rectangle 30">
                <a:extLst>
                  <a:ext uri="{FF2B5EF4-FFF2-40B4-BE49-F238E27FC236}">
                    <a16:creationId xmlns:a16="http://schemas.microsoft.com/office/drawing/2014/main" id="{290401EA-44B6-F14E-8809-3AB0D542803E}"/>
                  </a:ext>
                </a:extLst>
              </p:cNvPr>
              <p:cNvSpPr/>
              <p:nvPr/>
            </p:nvSpPr>
            <p:spPr>
              <a:xfrm>
                <a:off x="8298566" y="4858805"/>
                <a:ext cx="1117021" cy="3202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Aft>
                    <a:spcPts val="800"/>
                  </a:spcAft>
                  <a:buClr>
                    <a:srgbClr val="000000"/>
                  </a:buClr>
                </a:pPr>
                <a:endParaRPr lang="en-US" sz="700" dirty="0">
                  <a:solidFill>
                    <a:schemeClr val="tx1">
                      <a:alpha val="99000"/>
                    </a:schemeClr>
                  </a:solidFill>
                  <a:latin typeface="Consolas" panose="020B0609020204030204" pitchFamily="49" charset="0"/>
                  <a:cs typeface="Consolas" panose="020B0609020204030204" pitchFamily="49" charset="0"/>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latin typeface="Consolas" panose="020B0609020204030204" pitchFamily="49" charset="0"/>
                    <a:cs typeface="Consolas" panose="020B0609020204030204" pitchFamily="49" charset="0"/>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latin typeface="Consolas" panose="020B0609020204030204" pitchFamily="49" charset="0"/>
                    <a:cs typeface="Consolas" panose="020B0609020204030204" pitchFamily="49" charset="0"/>
                  </a:rPr>
                  <a:t>Period </a:t>
                </a:r>
              </a:p>
            </p:txBody>
          </p:sp>
          <p:cxnSp>
            <p:nvCxnSpPr>
              <p:cNvPr id="32" name="Straight Connector 31">
                <a:extLst>
                  <a:ext uri="{FF2B5EF4-FFF2-40B4-BE49-F238E27FC236}">
                    <a16:creationId xmlns:a16="http://schemas.microsoft.com/office/drawing/2014/main" id="{C1765798-C419-314D-AF6B-FB7C3249EC8B}"/>
                  </a:ext>
                </a:extLst>
              </p:cNvPr>
              <p:cNvCxnSpPr/>
              <p:nvPr/>
            </p:nvCxnSpPr>
            <p:spPr bwMode="auto">
              <a:xfrm rot="5400000" flipH="1" flipV="1">
                <a:off x="7934091"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
          <p:nvSpPr>
            <p:cNvPr id="23" name="TextBox 22">
              <a:extLst>
                <a:ext uri="{FF2B5EF4-FFF2-40B4-BE49-F238E27FC236}">
                  <a16:creationId xmlns:a16="http://schemas.microsoft.com/office/drawing/2014/main" id="{9AFEAC9B-8B12-6243-9162-2616B6E94DA4}"/>
                </a:ext>
              </a:extLst>
            </p:cNvPr>
            <p:cNvSpPr txBox="1"/>
            <p:nvPr/>
          </p:nvSpPr>
          <p:spPr>
            <a:xfrm>
              <a:off x="7806146" y="1636978"/>
              <a:ext cx="3045806" cy="530680"/>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On and Off</a:t>
              </a:r>
            </a:p>
          </p:txBody>
        </p:sp>
      </p:grpSp>
      <p:grpSp>
        <p:nvGrpSpPr>
          <p:cNvPr id="33" name="Group 32">
            <a:extLst>
              <a:ext uri="{FF2B5EF4-FFF2-40B4-BE49-F238E27FC236}">
                <a16:creationId xmlns:a16="http://schemas.microsoft.com/office/drawing/2014/main" id="{8957DA2E-DF5E-3249-A4AA-6BF9325098C9}"/>
              </a:ext>
            </a:extLst>
          </p:cNvPr>
          <p:cNvGrpSpPr/>
          <p:nvPr/>
        </p:nvGrpSpPr>
        <p:grpSpPr>
          <a:xfrm>
            <a:off x="3487437" y="3887011"/>
            <a:ext cx="3440241" cy="2779200"/>
            <a:chOff x="6451017" y="1941509"/>
            <a:chExt cx="5353625" cy="4530247"/>
          </a:xfrm>
        </p:grpSpPr>
        <p:grpSp>
          <p:nvGrpSpPr>
            <p:cNvPr id="34" name="Group 16">
              <a:extLst>
                <a:ext uri="{FF2B5EF4-FFF2-40B4-BE49-F238E27FC236}">
                  <a16:creationId xmlns:a16="http://schemas.microsoft.com/office/drawing/2014/main" id="{AB00E842-AEE4-7546-9F47-1108E59B1C3E}"/>
                </a:ext>
              </a:extLst>
            </p:cNvPr>
            <p:cNvGrpSpPr/>
            <p:nvPr/>
          </p:nvGrpSpPr>
          <p:grpSpPr>
            <a:xfrm>
              <a:off x="6451017" y="1989398"/>
              <a:ext cx="5353625" cy="4482358"/>
              <a:chOff x="7061726" y="4563168"/>
              <a:chExt cx="3411799" cy="1143135"/>
            </a:xfrm>
          </p:grpSpPr>
          <p:cxnSp>
            <p:nvCxnSpPr>
              <p:cNvPr id="40" name="Straight Arrow Connector 39">
                <a:extLst>
                  <a:ext uri="{FF2B5EF4-FFF2-40B4-BE49-F238E27FC236}">
                    <a16:creationId xmlns:a16="http://schemas.microsoft.com/office/drawing/2014/main" id="{2C158F42-3B94-224E-A9EC-8A33494FC52D}"/>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E4FDBD2F-58D1-6345-9466-46F6C70105DB}"/>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2" name="Text Placeholder 6">
                <a:extLst>
                  <a:ext uri="{FF2B5EF4-FFF2-40B4-BE49-F238E27FC236}">
                    <a16:creationId xmlns:a16="http://schemas.microsoft.com/office/drawing/2014/main" id="{F4284F45-1EEE-7E44-BFAF-AF87DB6C027D}"/>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43" name="Rectangle 42">
                <a:extLst>
                  <a:ext uri="{FF2B5EF4-FFF2-40B4-BE49-F238E27FC236}">
                    <a16:creationId xmlns:a16="http://schemas.microsoft.com/office/drawing/2014/main" id="{2DBC2F4E-581A-D44A-B587-5E347CC0532A}"/>
                  </a:ext>
                </a:extLst>
              </p:cNvPr>
              <p:cNvSpPr/>
              <p:nvPr/>
            </p:nvSpPr>
            <p:spPr>
              <a:xfrm rot="16200000">
                <a:off x="6679977" y="4944917"/>
                <a:ext cx="1027137" cy="263640"/>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grpSp>
        <p:sp>
          <p:nvSpPr>
            <p:cNvPr id="35" name="TextBox 34">
              <a:extLst>
                <a:ext uri="{FF2B5EF4-FFF2-40B4-BE49-F238E27FC236}">
                  <a16:creationId xmlns:a16="http://schemas.microsoft.com/office/drawing/2014/main" id="{50478D6A-3B19-954C-BE4C-7D38A043BD79}"/>
                </a:ext>
              </a:extLst>
            </p:cNvPr>
            <p:cNvSpPr txBox="1"/>
            <p:nvPr/>
          </p:nvSpPr>
          <p:spPr>
            <a:xfrm>
              <a:off x="7308636" y="1941509"/>
              <a:ext cx="4362530" cy="1005799"/>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Unpredictable Bursting</a:t>
              </a:r>
            </a:p>
          </p:txBody>
        </p:sp>
        <p:grpSp>
          <p:nvGrpSpPr>
            <p:cNvPr id="36" name="Group 17">
              <a:extLst>
                <a:ext uri="{FF2B5EF4-FFF2-40B4-BE49-F238E27FC236}">
                  <a16:creationId xmlns:a16="http://schemas.microsoft.com/office/drawing/2014/main" id="{9960C11A-34B0-7941-BCE8-31EC20690005}"/>
                </a:ext>
              </a:extLst>
            </p:cNvPr>
            <p:cNvGrpSpPr/>
            <p:nvPr/>
          </p:nvGrpSpPr>
          <p:grpSpPr>
            <a:xfrm>
              <a:off x="6857123" y="3233508"/>
              <a:ext cx="4947518" cy="1033872"/>
              <a:chOff x="5520892" y="5257417"/>
              <a:chExt cx="3307216" cy="721360"/>
            </a:xfrm>
          </p:grpSpPr>
          <p:cxnSp>
            <p:nvCxnSpPr>
              <p:cNvPr id="37" name="Straight Arrow Connector 36">
                <a:extLst>
                  <a:ext uri="{FF2B5EF4-FFF2-40B4-BE49-F238E27FC236}">
                    <a16:creationId xmlns:a16="http://schemas.microsoft.com/office/drawing/2014/main" id="{997A98C1-E48B-A44E-B6EF-0CC1909C8290}"/>
                  </a:ext>
                </a:extLst>
              </p:cNvPr>
              <p:cNvCxnSpPr/>
              <p:nvPr/>
            </p:nvCxnSpPr>
            <p:spPr bwMode="auto">
              <a:xfrm>
                <a:off x="7600265" y="5975286"/>
                <a:ext cx="1227843" cy="2508"/>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7B3E608D-EF4B-6F48-BE67-9FF447421609}"/>
                  </a:ext>
                </a:extLst>
              </p:cNvPr>
              <p:cNvCxnSpPr/>
              <p:nvPr/>
            </p:nvCxnSpPr>
            <p:spPr bwMode="auto">
              <a:xfrm>
                <a:off x="5520892" y="5967876"/>
                <a:ext cx="1168667" cy="0"/>
              </a:xfrm>
              <a:prstGeom prst="line">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9" name="Freeform 38">
                <a:extLst>
                  <a:ext uri="{FF2B5EF4-FFF2-40B4-BE49-F238E27FC236}">
                    <a16:creationId xmlns:a16="http://schemas.microsoft.com/office/drawing/2014/main" id="{0EC1292D-F801-E744-8429-8B4DD0D33C45}"/>
                  </a:ext>
                </a:extLst>
              </p:cNvPr>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918A1FF9-9A55-5748-8A03-F2212D10235D}"/>
              </a:ext>
            </a:extLst>
          </p:cNvPr>
          <p:cNvGrpSpPr/>
          <p:nvPr/>
        </p:nvGrpSpPr>
        <p:grpSpPr>
          <a:xfrm>
            <a:off x="7692813" y="3892186"/>
            <a:ext cx="3228661" cy="2779200"/>
            <a:chOff x="6524939" y="1868492"/>
            <a:chExt cx="5279702" cy="4603264"/>
          </a:xfrm>
        </p:grpSpPr>
        <p:grpSp>
          <p:nvGrpSpPr>
            <p:cNvPr id="44" name="Group 16">
              <a:extLst>
                <a:ext uri="{FF2B5EF4-FFF2-40B4-BE49-F238E27FC236}">
                  <a16:creationId xmlns:a16="http://schemas.microsoft.com/office/drawing/2014/main" id="{AF6ACA76-7E1E-CF43-8C8D-B2DF535B7C25}"/>
                </a:ext>
              </a:extLst>
            </p:cNvPr>
            <p:cNvGrpSpPr/>
            <p:nvPr/>
          </p:nvGrpSpPr>
          <p:grpSpPr>
            <a:xfrm>
              <a:off x="6524939" y="1989406"/>
              <a:ext cx="5279702" cy="4482350"/>
              <a:chOff x="7108836" y="4563170"/>
              <a:chExt cx="3364689" cy="1143133"/>
            </a:xfrm>
          </p:grpSpPr>
          <p:cxnSp>
            <p:nvCxnSpPr>
              <p:cNvPr id="45" name="Straight Arrow Connector 44">
                <a:extLst>
                  <a:ext uri="{FF2B5EF4-FFF2-40B4-BE49-F238E27FC236}">
                    <a16:creationId xmlns:a16="http://schemas.microsoft.com/office/drawing/2014/main" id="{C08A6084-1963-194F-8587-7D79A2CA3E96}"/>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7291C982-E5FA-494B-9EE6-9469C2221BF3}"/>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7" name="Text Placeholder 6">
                <a:extLst>
                  <a:ext uri="{FF2B5EF4-FFF2-40B4-BE49-F238E27FC236}">
                    <a16:creationId xmlns:a16="http://schemas.microsoft.com/office/drawing/2014/main" id="{29C387D7-0BA4-F24F-B322-783CB415DA11}"/>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48" name="Rectangle 47">
                <a:extLst>
                  <a:ext uri="{FF2B5EF4-FFF2-40B4-BE49-F238E27FC236}">
                    <a16:creationId xmlns:a16="http://schemas.microsoft.com/office/drawing/2014/main" id="{6F91C811-3512-0448-953A-2FA145FDF281}"/>
                  </a:ext>
                </a:extLst>
              </p:cNvPr>
              <p:cNvSpPr/>
              <p:nvPr/>
            </p:nvSpPr>
            <p:spPr>
              <a:xfrm rot="16200000">
                <a:off x="6679975" y="4992031"/>
                <a:ext cx="1027137" cy="1694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grpSp>
        <p:sp>
          <p:nvSpPr>
            <p:cNvPr id="49" name="TextBox 48">
              <a:extLst>
                <a:ext uri="{FF2B5EF4-FFF2-40B4-BE49-F238E27FC236}">
                  <a16:creationId xmlns:a16="http://schemas.microsoft.com/office/drawing/2014/main" id="{D91B8D96-96D3-F34C-8A12-4CD832F86D1B}"/>
                </a:ext>
              </a:extLst>
            </p:cNvPr>
            <p:cNvSpPr txBox="1"/>
            <p:nvPr/>
          </p:nvSpPr>
          <p:spPr>
            <a:xfrm>
              <a:off x="7413494" y="1868492"/>
              <a:ext cx="3834778"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Predictable Bursting</a:t>
              </a:r>
            </a:p>
          </p:txBody>
        </p:sp>
        <p:sp>
          <p:nvSpPr>
            <p:cNvPr id="50" name="Freeform 49">
              <a:extLst>
                <a:ext uri="{FF2B5EF4-FFF2-40B4-BE49-F238E27FC236}">
                  <a16:creationId xmlns:a16="http://schemas.microsoft.com/office/drawing/2014/main" id="{44A28767-3A51-5F43-AB50-9382E00F04C0}"/>
                </a:ext>
              </a:extLst>
            </p:cNvPr>
            <p:cNvSpPr/>
            <p:nvPr/>
          </p:nvSpPr>
          <p:spPr>
            <a:xfrm>
              <a:off x="6857122" y="3272590"/>
              <a:ext cx="4677151" cy="1433040"/>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83BA3FF3-BB0F-4F4A-BA08-4E196AF5114C}"/>
                </a:ext>
              </a:extLst>
            </p:cNvPr>
            <p:cNvCxnSpPr/>
            <p:nvPr/>
          </p:nvCxnSpPr>
          <p:spPr bwMode="auto">
            <a:xfrm flipV="1">
              <a:off x="6883257" y="4461038"/>
              <a:ext cx="4746771" cy="36233"/>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156908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9" y="179310"/>
            <a:ext cx="9539915" cy="756465"/>
          </a:xfrm>
        </p:spPr>
        <p:txBody>
          <a:bodyPr>
            <a:normAutofit/>
          </a:bodyPr>
          <a:lstStyle/>
          <a:p>
            <a:r>
              <a:rPr lang="en-US" sz="3200" dirty="0">
                <a:solidFill>
                  <a:schemeClr val="tx1"/>
                </a:solidFill>
                <a:latin typeface="Consolas" panose="020B0609020204030204" pitchFamily="49" charset="0"/>
                <a:cs typeface="Consolas" panose="020B0609020204030204" pitchFamily="49" charset="0"/>
              </a:rPr>
              <a:t>The Journey to the Cloud</a:t>
            </a:r>
          </a:p>
        </p:txBody>
      </p:sp>
      <p:grpSp>
        <p:nvGrpSpPr>
          <p:cNvPr id="225" name="Group 224">
            <a:extLst>
              <a:ext uri="{FF2B5EF4-FFF2-40B4-BE49-F238E27FC236}">
                <a16:creationId xmlns:a16="http://schemas.microsoft.com/office/drawing/2014/main" id="{2D283D6F-FC0B-4D6E-B9A4-C31E83E3F9A4}"/>
              </a:ext>
            </a:extLst>
          </p:cNvPr>
          <p:cNvGrpSpPr/>
          <p:nvPr/>
        </p:nvGrpSpPr>
        <p:grpSpPr>
          <a:xfrm>
            <a:off x="457200" y="4961130"/>
            <a:ext cx="9641576" cy="485342"/>
            <a:chOff x="457200" y="5650428"/>
            <a:chExt cx="11284010" cy="236696"/>
          </a:xfrm>
        </p:grpSpPr>
        <p:cxnSp>
          <p:nvCxnSpPr>
            <p:cNvPr id="226" name="Straight Connector 225">
              <a:extLst>
                <a:ext uri="{FF2B5EF4-FFF2-40B4-BE49-F238E27FC236}">
                  <a16:creationId xmlns:a16="http://schemas.microsoft.com/office/drawing/2014/main" id="{1827EAA5-9C18-486E-8345-7E7126940A25}"/>
                </a:ext>
              </a:extLst>
            </p:cNvPr>
            <p:cNvCxnSpPr>
              <a:cxnSpLocks/>
              <a:stCxn id="227" idx="1"/>
            </p:cNvCxnSpPr>
            <p:nvPr/>
          </p:nvCxnSpPr>
          <p:spPr>
            <a:xfrm flipH="1">
              <a:off x="457200" y="5768776"/>
              <a:ext cx="11211632" cy="0"/>
            </a:xfrm>
            <a:prstGeom prst="line">
              <a:avLst/>
            </a:prstGeom>
            <a:noFill/>
            <a:ln w="57150" cap="rnd" cmpd="sng" algn="ctr">
              <a:solidFill>
                <a:srgbClr val="FFFFFF">
                  <a:lumMod val="50000"/>
                </a:srgbClr>
              </a:solidFill>
              <a:prstDash val="solid"/>
              <a:headEnd type="none" w="med" len="med"/>
              <a:tailEnd type="none" w="med" len="med"/>
            </a:ln>
            <a:effectLst/>
          </p:spPr>
        </p:cxnSp>
        <p:sp>
          <p:nvSpPr>
            <p:cNvPr id="227" name="Arrow: Chevron 226">
              <a:extLst>
                <a:ext uri="{FF2B5EF4-FFF2-40B4-BE49-F238E27FC236}">
                  <a16:creationId xmlns:a16="http://schemas.microsoft.com/office/drawing/2014/main" id="{C37BE55A-0A64-4001-A7B3-AF3EF624DBB2}"/>
                </a:ext>
              </a:extLst>
            </p:cNvPr>
            <p:cNvSpPr/>
            <p:nvPr/>
          </p:nvSpPr>
          <p:spPr bwMode="auto">
            <a:xfrm>
              <a:off x="11596453" y="5650428"/>
              <a:ext cx="144757" cy="236696"/>
            </a:xfrm>
            <a:prstGeom prst="chevron">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28" name="TextBox 227">
            <a:extLst>
              <a:ext uri="{FF2B5EF4-FFF2-40B4-BE49-F238E27FC236}">
                <a16:creationId xmlns:a16="http://schemas.microsoft.com/office/drawing/2014/main" id="{2762A995-6717-496D-AB9D-E5D29CE1EA53}"/>
              </a:ext>
            </a:extLst>
          </p:cNvPr>
          <p:cNvSpPr txBox="1"/>
          <p:nvPr/>
        </p:nvSpPr>
        <p:spPr>
          <a:xfrm>
            <a:off x="5650222" y="5258669"/>
            <a:ext cx="1503201" cy="982072"/>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Managed Container Platform</a:t>
            </a:r>
          </a:p>
        </p:txBody>
      </p:sp>
      <p:grpSp>
        <p:nvGrpSpPr>
          <p:cNvPr id="229" name="Group 228">
            <a:extLst>
              <a:ext uri="{FF2B5EF4-FFF2-40B4-BE49-F238E27FC236}">
                <a16:creationId xmlns:a16="http://schemas.microsoft.com/office/drawing/2014/main" id="{3925EC4B-0476-4938-95A3-FE2BEC16A443}"/>
              </a:ext>
            </a:extLst>
          </p:cNvPr>
          <p:cNvGrpSpPr/>
          <p:nvPr/>
        </p:nvGrpSpPr>
        <p:grpSpPr>
          <a:xfrm>
            <a:off x="900663" y="4249839"/>
            <a:ext cx="556486" cy="768586"/>
            <a:chOff x="2084593" y="2157479"/>
            <a:chExt cx="958326" cy="1022668"/>
          </a:xfrm>
        </p:grpSpPr>
        <p:grpSp>
          <p:nvGrpSpPr>
            <p:cNvPr id="230" name="Group 4">
              <a:extLst>
                <a:ext uri="{FF2B5EF4-FFF2-40B4-BE49-F238E27FC236}">
                  <a16:creationId xmlns:a16="http://schemas.microsoft.com/office/drawing/2014/main" id="{9E1D0442-74DF-459A-92AE-01CD462D759D}"/>
                </a:ext>
              </a:extLst>
            </p:cNvPr>
            <p:cNvGrpSpPr>
              <a:grpSpLocks noChangeAspect="1"/>
            </p:cNvGrpSpPr>
            <p:nvPr/>
          </p:nvGrpSpPr>
          <p:grpSpPr bwMode="auto">
            <a:xfrm>
              <a:off x="2084593" y="2157479"/>
              <a:ext cx="475727" cy="1022668"/>
              <a:chOff x="7" y="12"/>
              <a:chExt cx="167" cy="359"/>
            </a:xfrm>
          </p:grpSpPr>
          <p:sp>
            <p:nvSpPr>
              <p:cNvPr id="238" name="Rectangle 5">
                <a:extLst>
                  <a:ext uri="{FF2B5EF4-FFF2-40B4-BE49-F238E27FC236}">
                    <a16:creationId xmlns:a16="http://schemas.microsoft.com/office/drawing/2014/main" id="{E1608F15-8EC8-482E-9F5C-35B2E51157D1}"/>
                  </a:ext>
                </a:extLst>
              </p:cNvPr>
              <p:cNvSpPr>
                <a:spLocks noChangeArrowheads="1"/>
              </p:cNvSpPr>
              <p:nvPr/>
            </p:nvSpPr>
            <p:spPr bwMode="auto">
              <a:xfrm>
                <a:off x="7" y="45"/>
                <a:ext cx="167" cy="32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9" name="Freeform 6">
                <a:extLst>
                  <a:ext uri="{FF2B5EF4-FFF2-40B4-BE49-F238E27FC236}">
                    <a16:creationId xmlns:a16="http://schemas.microsoft.com/office/drawing/2014/main" id="{F98A73D6-2EE3-4B31-ADB9-E9E37E07316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85294162-CCF8-42AC-9EB1-E2779D36CDBC}"/>
                  </a:ext>
                </a:extLst>
              </p:cNvPr>
              <p:cNvSpPr>
                <a:spLocks noChangeArrowheads="1"/>
              </p:cNvSpPr>
              <p:nvPr/>
            </p:nvSpPr>
            <p:spPr bwMode="auto">
              <a:xfrm>
                <a:off x="42" y="232"/>
                <a:ext cx="25"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6A9D16B0-DF79-488B-97D5-C7D5AA9277E2}"/>
                  </a:ext>
                </a:extLst>
              </p:cNvPr>
              <p:cNvSpPr>
                <a:spLocks noChangeArrowheads="1"/>
              </p:cNvSpPr>
              <p:nvPr/>
            </p:nvSpPr>
            <p:spPr bwMode="auto">
              <a:xfrm>
                <a:off x="114" y="232"/>
                <a:ext cx="26"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2" name="Rectangle 9">
                <a:extLst>
                  <a:ext uri="{FF2B5EF4-FFF2-40B4-BE49-F238E27FC236}">
                    <a16:creationId xmlns:a16="http://schemas.microsoft.com/office/drawing/2014/main" id="{D1823292-DE3E-47FC-A567-E09726891B45}"/>
                  </a:ext>
                </a:extLst>
              </p:cNvPr>
              <p:cNvSpPr>
                <a:spLocks noChangeArrowheads="1"/>
              </p:cNvSpPr>
              <p:nvPr/>
            </p:nvSpPr>
            <p:spPr bwMode="auto">
              <a:xfrm>
                <a:off x="42" y="164"/>
                <a:ext cx="25"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3" name="Rectangle 10">
                <a:extLst>
                  <a:ext uri="{FF2B5EF4-FFF2-40B4-BE49-F238E27FC236}">
                    <a16:creationId xmlns:a16="http://schemas.microsoft.com/office/drawing/2014/main" id="{8758FB7E-6157-4473-98EF-F619F189C8AD}"/>
                  </a:ext>
                </a:extLst>
              </p:cNvPr>
              <p:cNvSpPr>
                <a:spLocks noChangeArrowheads="1"/>
              </p:cNvSpPr>
              <p:nvPr/>
            </p:nvSpPr>
            <p:spPr bwMode="auto">
              <a:xfrm>
                <a:off x="114" y="164"/>
                <a:ext cx="26"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4" name="Rectangle 11">
                <a:extLst>
                  <a:ext uri="{FF2B5EF4-FFF2-40B4-BE49-F238E27FC236}">
                    <a16:creationId xmlns:a16="http://schemas.microsoft.com/office/drawing/2014/main" id="{35E1670F-493C-4A25-AF0B-DC5FE9667ADB}"/>
                  </a:ext>
                </a:extLst>
              </p:cNvPr>
              <p:cNvSpPr>
                <a:spLocks noChangeArrowheads="1"/>
              </p:cNvSpPr>
              <p:nvPr/>
            </p:nvSpPr>
            <p:spPr bwMode="auto">
              <a:xfrm>
                <a:off x="42" y="98"/>
                <a:ext cx="25" cy="24"/>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5" name="Rectangle 12">
                <a:extLst>
                  <a:ext uri="{FF2B5EF4-FFF2-40B4-BE49-F238E27FC236}">
                    <a16:creationId xmlns:a16="http://schemas.microsoft.com/office/drawing/2014/main" id="{A7F2D396-F5A5-42A3-A329-242A885FF77E}"/>
                  </a:ext>
                </a:extLst>
              </p:cNvPr>
              <p:cNvSpPr>
                <a:spLocks noChangeArrowheads="1"/>
              </p:cNvSpPr>
              <p:nvPr/>
            </p:nvSpPr>
            <p:spPr bwMode="auto">
              <a:xfrm>
                <a:off x="114" y="98"/>
                <a:ext cx="26" cy="24"/>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6" name="Rectangle 13">
                <a:extLst>
                  <a:ext uri="{FF2B5EF4-FFF2-40B4-BE49-F238E27FC236}">
                    <a16:creationId xmlns:a16="http://schemas.microsoft.com/office/drawing/2014/main" id="{2A4CFCD2-E307-4376-A7F3-582256F975C2}"/>
                  </a:ext>
                </a:extLst>
              </p:cNvPr>
              <p:cNvSpPr>
                <a:spLocks noChangeArrowheads="1"/>
              </p:cNvSpPr>
              <p:nvPr/>
            </p:nvSpPr>
            <p:spPr bwMode="auto">
              <a:xfrm>
                <a:off x="31" y="12"/>
                <a:ext cx="47" cy="33"/>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grpSp>
          <p:nvGrpSpPr>
            <p:cNvPr id="231" name="Group 230">
              <a:extLst>
                <a:ext uri="{FF2B5EF4-FFF2-40B4-BE49-F238E27FC236}">
                  <a16:creationId xmlns:a16="http://schemas.microsoft.com/office/drawing/2014/main" id="{FBFCDC99-D647-49DA-97B9-D7DA4D73F83D}"/>
                </a:ext>
              </a:extLst>
            </p:cNvPr>
            <p:cNvGrpSpPr/>
            <p:nvPr/>
          </p:nvGrpSpPr>
          <p:grpSpPr>
            <a:xfrm>
              <a:off x="2561534" y="2758439"/>
              <a:ext cx="475727" cy="421466"/>
              <a:chOff x="2779974" y="2727959"/>
              <a:chExt cx="475727" cy="421466"/>
            </a:xfrm>
          </p:grpSpPr>
          <p:sp>
            <p:nvSpPr>
              <p:cNvPr id="233" name="Rectangle 5">
                <a:extLst>
                  <a:ext uri="{FF2B5EF4-FFF2-40B4-BE49-F238E27FC236}">
                    <a16:creationId xmlns:a16="http://schemas.microsoft.com/office/drawing/2014/main" id="{584CF652-CA22-430E-AE6E-DECE7D9EF8A4}"/>
                  </a:ext>
                </a:extLst>
              </p:cNvPr>
              <p:cNvSpPr>
                <a:spLocks noChangeArrowheads="1"/>
              </p:cNvSpPr>
              <p:nvPr/>
            </p:nvSpPr>
            <p:spPr bwMode="auto">
              <a:xfrm>
                <a:off x="2779974" y="2727959"/>
                <a:ext cx="475727" cy="42146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4" name="Freeform 6">
                <a:extLst>
                  <a:ext uri="{FF2B5EF4-FFF2-40B4-BE49-F238E27FC236}">
                    <a16:creationId xmlns:a16="http://schemas.microsoft.com/office/drawing/2014/main" id="{6409AE6B-7830-4E3F-95A0-4AF42D882A04}"/>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5" name="Rectangle 7">
                <a:extLst>
                  <a:ext uri="{FF2B5EF4-FFF2-40B4-BE49-F238E27FC236}">
                    <a16:creationId xmlns:a16="http://schemas.microsoft.com/office/drawing/2014/main" id="{884D19F4-289E-4B7B-B976-0C704F348A0C}"/>
                  </a:ext>
                </a:extLst>
              </p:cNvPr>
              <p:cNvSpPr>
                <a:spLocks noChangeArrowheads="1"/>
              </p:cNvSpPr>
              <p:nvPr/>
            </p:nvSpPr>
            <p:spPr bwMode="auto">
              <a:xfrm>
                <a:off x="2879677" y="2829662"/>
                <a:ext cx="71217"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6" name="Rectangle 8">
                <a:extLst>
                  <a:ext uri="{FF2B5EF4-FFF2-40B4-BE49-F238E27FC236}">
                    <a16:creationId xmlns:a16="http://schemas.microsoft.com/office/drawing/2014/main" id="{8B3081C6-AFCE-46A6-A4BF-40D112CEFDBB}"/>
                  </a:ext>
                </a:extLst>
              </p:cNvPr>
              <p:cNvSpPr>
                <a:spLocks noChangeArrowheads="1"/>
              </p:cNvSpPr>
              <p:nvPr/>
            </p:nvSpPr>
            <p:spPr bwMode="auto">
              <a:xfrm>
                <a:off x="3084781" y="2829662"/>
                <a:ext cx="74065"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7" name="Rectangle 9">
                <a:extLst>
                  <a:ext uri="{FF2B5EF4-FFF2-40B4-BE49-F238E27FC236}">
                    <a16:creationId xmlns:a16="http://schemas.microsoft.com/office/drawing/2014/main" id="{2C41AA77-2CB0-4AAE-877E-1C9E52CF9771}"/>
                  </a:ext>
                </a:extLst>
              </p:cNvPr>
              <p:cNvSpPr>
                <a:spLocks noChangeArrowheads="1"/>
              </p:cNvSpPr>
              <p:nvPr/>
            </p:nvSpPr>
            <p:spPr bwMode="auto">
              <a:xfrm>
                <a:off x="2879677" y="3004253"/>
                <a:ext cx="71217"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sp>
          <p:nvSpPr>
            <p:cNvPr id="232" name="Isosceles Triangle 231">
              <a:extLst>
                <a:ext uri="{FF2B5EF4-FFF2-40B4-BE49-F238E27FC236}">
                  <a16:creationId xmlns:a16="http://schemas.microsoft.com/office/drawing/2014/main" id="{E2F802F0-DC8D-4EA7-B59B-B9A8ACB60C2F}"/>
                </a:ext>
              </a:extLst>
            </p:cNvPr>
            <p:cNvSpPr/>
            <p:nvPr/>
          </p:nvSpPr>
          <p:spPr bwMode="auto">
            <a:xfrm>
              <a:off x="2560320" y="2537142"/>
              <a:ext cx="482599" cy="221297"/>
            </a:xfrm>
            <a:prstGeom prst="triangle">
              <a:avLst>
                <a:gd name="adj" fmla="val 0"/>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effectLst/>
                <a:uLnTx/>
                <a:uFillTx/>
                <a:latin typeface="Segoe UI Semilight"/>
                <a:ea typeface="+mn-ea"/>
                <a:cs typeface="+mn-cs"/>
              </a:endParaRPr>
            </a:p>
          </p:txBody>
        </p:sp>
      </p:grpSp>
      <p:grpSp>
        <p:nvGrpSpPr>
          <p:cNvPr id="247" name="Group 16">
            <a:extLst>
              <a:ext uri="{FF2B5EF4-FFF2-40B4-BE49-F238E27FC236}">
                <a16:creationId xmlns:a16="http://schemas.microsoft.com/office/drawing/2014/main" id="{5196A63F-C293-4B87-BEC9-996D00D92B04}"/>
              </a:ext>
            </a:extLst>
          </p:cNvPr>
          <p:cNvGrpSpPr>
            <a:grpSpLocks noChangeAspect="1"/>
          </p:cNvGrpSpPr>
          <p:nvPr/>
        </p:nvGrpSpPr>
        <p:grpSpPr bwMode="auto">
          <a:xfrm>
            <a:off x="8265725" y="4378807"/>
            <a:ext cx="578986" cy="669713"/>
            <a:chOff x="13" y="7"/>
            <a:chExt cx="351" cy="406"/>
          </a:xfrm>
        </p:grpSpPr>
        <p:sp>
          <p:nvSpPr>
            <p:cNvPr id="248" name="Freeform 17">
              <a:extLst>
                <a:ext uri="{FF2B5EF4-FFF2-40B4-BE49-F238E27FC236}">
                  <a16:creationId xmlns:a16="http://schemas.microsoft.com/office/drawing/2014/main" id="{50007D31-4A4A-4EC6-8BAA-9B94E5ED0494}"/>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9" name="Freeform 18">
              <a:extLst>
                <a:ext uri="{FF2B5EF4-FFF2-40B4-BE49-F238E27FC236}">
                  <a16:creationId xmlns:a16="http://schemas.microsoft.com/office/drawing/2014/main" id="{25BB429D-E7FC-4822-8ABB-40883F150FD8}"/>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0" name="Line 19">
              <a:extLst>
                <a:ext uri="{FF2B5EF4-FFF2-40B4-BE49-F238E27FC236}">
                  <a16:creationId xmlns:a16="http://schemas.microsoft.com/office/drawing/2014/main" id="{4B892142-38D7-4B8A-8E81-D2990458F8A8}"/>
                </a:ext>
              </a:extLst>
            </p:cNvPr>
            <p:cNvSpPr>
              <a:spLocks noChangeShapeType="1"/>
            </p:cNvSpPr>
            <p:nvPr/>
          </p:nvSpPr>
          <p:spPr bwMode="auto">
            <a:xfrm>
              <a:off x="288" y="282"/>
              <a:ext cx="0" cy="93"/>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1" name="Freeform 20">
              <a:extLst>
                <a:ext uri="{FF2B5EF4-FFF2-40B4-BE49-F238E27FC236}">
                  <a16:creationId xmlns:a16="http://schemas.microsoft.com/office/drawing/2014/main" id="{05B35994-72CE-4B06-888D-80B48CFD14A8}"/>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2" name="Freeform 21">
              <a:extLst>
                <a:ext uri="{FF2B5EF4-FFF2-40B4-BE49-F238E27FC236}">
                  <a16:creationId xmlns:a16="http://schemas.microsoft.com/office/drawing/2014/main" id="{6C19762E-131B-4735-9C9D-2523CAF1A7B8}"/>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3" name="Line 22">
              <a:extLst>
                <a:ext uri="{FF2B5EF4-FFF2-40B4-BE49-F238E27FC236}">
                  <a16:creationId xmlns:a16="http://schemas.microsoft.com/office/drawing/2014/main" id="{20DE501D-AE86-4770-A191-5A22DA92A426}"/>
                </a:ext>
              </a:extLst>
            </p:cNvPr>
            <p:cNvSpPr>
              <a:spLocks noChangeShapeType="1"/>
            </p:cNvSpPr>
            <p:nvPr/>
          </p:nvSpPr>
          <p:spPr bwMode="auto">
            <a:xfrm>
              <a:off x="89" y="282"/>
              <a:ext cx="0" cy="93"/>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4" name="Freeform 23">
              <a:extLst>
                <a:ext uri="{FF2B5EF4-FFF2-40B4-BE49-F238E27FC236}">
                  <a16:creationId xmlns:a16="http://schemas.microsoft.com/office/drawing/2014/main" id="{CF7386B4-B92E-4DD7-8C51-1CC5396574E6}"/>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Freeform 24">
              <a:extLst>
                <a:ext uri="{FF2B5EF4-FFF2-40B4-BE49-F238E27FC236}">
                  <a16:creationId xmlns:a16="http://schemas.microsoft.com/office/drawing/2014/main" id="{F27F5626-3D57-42AD-8B47-459549C6C3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Freeform 25">
              <a:extLst>
                <a:ext uri="{FF2B5EF4-FFF2-40B4-BE49-F238E27FC236}">
                  <a16:creationId xmlns:a16="http://schemas.microsoft.com/office/drawing/2014/main" id="{EDB04E38-3033-4B3D-A1D8-F06F18ABBD17}"/>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26">
              <a:extLst>
                <a:ext uri="{FF2B5EF4-FFF2-40B4-BE49-F238E27FC236}">
                  <a16:creationId xmlns:a16="http://schemas.microsoft.com/office/drawing/2014/main" id="{4C5AB2C6-EAC4-4A63-9130-272357E50116}"/>
                </a:ext>
              </a:extLst>
            </p:cNvPr>
            <p:cNvSpPr>
              <a:spLocks noChangeShapeType="1"/>
            </p:cNvSpPr>
            <p:nvPr/>
          </p:nvSpPr>
          <p:spPr bwMode="auto">
            <a:xfrm>
              <a:off x="189" y="96"/>
              <a:ext cx="0" cy="87"/>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27">
              <a:extLst>
                <a:ext uri="{FF2B5EF4-FFF2-40B4-BE49-F238E27FC236}">
                  <a16:creationId xmlns:a16="http://schemas.microsoft.com/office/drawing/2014/main" id="{446A177B-5A7F-4210-AD08-9788E09E4157}"/>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9" name="Freeform 28">
              <a:extLst>
                <a:ext uri="{FF2B5EF4-FFF2-40B4-BE49-F238E27FC236}">
                  <a16:creationId xmlns:a16="http://schemas.microsoft.com/office/drawing/2014/main" id="{FB71346C-5019-428D-AE67-101EB59E7B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60" name="Group 31">
            <a:extLst>
              <a:ext uri="{FF2B5EF4-FFF2-40B4-BE49-F238E27FC236}">
                <a16:creationId xmlns:a16="http://schemas.microsoft.com/office/drawing/2014/main" id="{4A8EF9E8-B284-4FB1-932C-3D21C9A35F27}"/>
              </a:ext>
            </a:extLst>
          </p:cNvPr>
          <p:cNvGrpSpPr>
            <a:grpSpLocks noChangeAspect="1"/>
          </p:cNvGrpSpPr>
          <p:nvPr/>
        </p:nvGrpSpPr>
        <p:grpSpPr bwMode="auto">
          <a:xfrm>
            <a:off x="3261005" y="4451079"/>
            <a:ext cx="542786" cy="567346"/>
            <a:chOff x="12" y="7"/>
            <a:chExt cx="221" cy="231"/>
          </a:xfrm>
        </p:grpSpPr>
        <p:sp>
          <p:nvSpPr>
            <p:cNvPr id="261" name="Rectangle 32">
              <a:extLst>
                <a:ext uri="{FF2B5EF4-FFF2-40B4-BE49-F238E27FC236}">
                  <a16:creationId xmlns:a16="http://schemas.microsoft.com/office/drawing/2014/main" id="{5636ACF8-E415-40DC-8023-9A2D95A19243}"/>
                </a:ext>
              </a:extLst>
            </p:cNvPr>
            <p:cNvSpPr>
              <a:spLocks noChangeArrowheads="1"/>
            </p:cNvSpPr>
            <p:nvPr/>
          </p:nvSpPr>
          <p:spPr bwMode="auto">
            <a:xfrm>
              <a:off x="12" y="7"/>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2" name="Line 33">
              <a:extLst>
                <a:ext uri="{FF2B5EF4-FFF2-40B4-BE49-F238E27FC236}">
                  <a16:creationId xmlns:a16="http://schemas.microsoft.com/office/drawing/2014/main" id="{2D561979-8B13-4299-8AC1-BA766EB766CD}"/>
                </a:ext>
              </a:extLst>
            </p:cNvPr>
            <p:cNvSpPr>
              <a:spLocks noChangeShapeType="1"/>
            </p:cNvSpPr>
            <p:nvPr/>
          </p:nvSpPr>
          <p:spPr bwMode="auto">
            <a:xfrm flipH="1">
              <a:off x="191"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3" name="Line 34">
              <a:extLst>
                <a:ext uri="{FF2B5EF4-FFF2-40B4-BE49-F238E27FC236}">
                  <a16:creationId xmlns:a16="http://schemas.microsoft.com/office/drawing/2014/main" id="{DF34DEBD-9E9C-4429-B1CE-9047B0B8DB11}"/>
                </a:ext>
              </a:extLst>
            </p:cNvPr>
            <p:cNvSpPr>
              <a:spLocks noChangeShapeType="1"/>
            </p:cNvSpPr>
            <p:nvPr/>
          </p:nvSpPr>
          <p:spPr bwMode="auto">
            <a:xfrm flipH="1">
              <a:off x="157"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4" name="Line 35">
              <a:extLst>
                <a:ext uri="{FF2B5EF4-FFF2-40B4-BE49-F238E27FC236}">
                  <a16:creationId xmlns:a16="http://schemas.microsoft.com/office/drawing/2014/main" id="{3466F950-AA76-4354-8E5A-2E5FA0791D33}"/>
                </a:ext>
              </a:extLst>
            </p:cNvPr>
            <p:cNvSpPr>
              <a:spLocks noChangeShapeType="1"/>
            </p:cNvSpPr>
            <p:nvPr/>
          </p:nvSpPr>
          <p:spPr bwMode="auto">
            <a:xfrm flipH="1">
              <a:off x="54" y="37"/>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5" name="Rectangle 36">
              <a:extLst>
                <a:ext uri="{FF2B5EF4-FFF2-40B4-BE49-F238E27FC236}">
                  <a16:creationId xmlns:a16="http://schemas.microsoft.com/office/drawing/2014/main" id="{EDF2C722-FD04-420D-B5F6-6C03159099DE}"/>
                </a:ext>
              </a:extLst>
            </p:cNvPr>
            <p:cNvSpPr>
              <a:spLocks noChangeArrowheads="1"/>
            </p:cNvSpPr>
            <p:nvPr/>
          </p:nvSpPr>
          <p:spPr bwMode="auto">
            <a:xfrm>
              <a:off x="12" y="93"/>
              <a:ext cx="221" cy="5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6" name="Line 37">
              <a:extLst>
                <a:ext uri="{FF2B5EF4-FFF2-40B4-BE49-F238E27FC236}">
                  <a16:creationId xmlns:a16="http://schemas.microsoft.com/office/drawing/2014/main" id="{2AD833B4-BB49-402B-8050-7631E15B64C0}"/>
                </a:ext>
              </a:extLst>
            </p:cNvPr>
            <p:cNvSpPr>
              <a:spLocks noChangeShapeType="1"/>
            </p:cNvSpPr>
            <p:nvPr/>
          </p:nvSpPr>
          <p:spPr bwMode="auto">
            <a:xfrm flipH="1">
              <a:off x="191"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7" name="Line 38">
              <a:extLst>
                <a:ext uri="{FF2B5EF4-FFF2-40B4-BE49-F238E27FC236}">
                  <a16:creationId xmlns:a16="http://schemas.microsoft.com/office/drawing/2014/main" id="{9393B634-7655-47DD-B64D-8C57352F1489}"/>
                </a:ext>
              </a:extLst>
            </p:cNvPr>
            <p:cNvSpPr>
              <a:spLocks noChangeShapeType="1"/>
            </p:cNvSpPr>
            <p:nvPr/>
          </p:nvSpPr>
          <p:spPr bwMode="auto">
            <a:xfrm flipH="1">
              <a:off x="157"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8" name="Line 39">
              <a:extLst>
                <a:ext uri="{FF2B5EF4-FFF2-40B4-BE49-F238E27FC236}">
                  <a16:creationId xmlns:a16="http://schemas.microsoft.com/office/drawing/2014/main" id="{674A673C-AD73-4AFF-8BAA-01F7B3DF8389}"/>
                </a:ext>
              </a:extLst>
            </p:cNvPr>
            <p:cNvSpPr>
              <a:spLocks noChangeShapeType="1"/>
            </p:cNvSpPr>
            <p:nvPr/>
          </p:nvSpPr>
          <p:spPr bwMode="auto">
            <a:xfrm flipH="1">
              <a:off x="54" y="123"/>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9" name="Rectangle 40">
              <a:extLst>
                <a:ext uri="{FF2B5EF4-FFF2-40B4-BE49-F238E27FC236}">
                  <a16:creationId xmlns:a16="http://schemas.microsoft.com/office/drawing/2014/main" id="{5B91D1B4-163C-4C9C-A5C8-2D52EB64693C}"/>
                </a:ext>
              </a:extLst>
            </p:cNvPr>
            <p:cNvSpPr>
              <a:spLocks noChangeArrowheads="1"/>
            </p:cNvSpPr>
            <p:nvPr/>
          </p:nvSpPr>
          <p:spPr bwMode="auto">
            <a:xfrm>
              <a:off x="12" y="178"/>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0" name="Line 41">
              <a:extLst>
                <a:ext uri="{FF2B5EF4-FFF2-40B4-BE49-F238E27FC236}">
                  <a16:creationId xmlns:a16="http://schemas.microsoft.com/office/drawing/2014/main" id="{6DA4C610-D60D-42E4-90D3-FF49B1A5ADB3}"/>
                </a:ext>
              </a:extLst>
            </p:cNvPr>
            <p:cNvSpPr>
              <a:spLocks noChangeShapeType="1"/>
            </p:cNvSpPr>
            <p:nvPr/>
          </p:nvSpPr>
          <p:spPr bwMode="auto">
            <a:xfrm flipH="1">
              <a:off x="191"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1" name="Line 42">
              <a:extLst>
                <a:ext uri="{FF2B5EF4-FFF2-40B4-BE49-F238E27FC236}">
                  <a16:creationId xmlns:a16="http://schemas.microsoft.com/office/drawing/2014/main" id="{A51D69DB-ED0B-4FF4-90D2-7FFEC2DF24B5}"/>
                </a:ext>
              </a:extLst>
            </p:cNvPr>
            <p:cNvSpPr>
              <a:spLocks noChangeShapeType="1"/>
            </p:cNvSpPr>
            <p:nvPr/>
          </p:nvSpPr>
          <p:spPr bwMode="auto">
            <a:xfrm flipH="1">
              <a:off x="157"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2" name="Line 43">
              <a:extLst>
                <a:ext uri="{FF2B5EF4-FFF2-40B4-BE49-F238E27FC236}">
                  <a16:creationId xmlns:a16="http://schemas.microsoft.com/office/drawing/2014/main" id="{E1190149-9F75-45D2-BABE-E022F6634C3D}"/>
                </a:ext>
              </a:extLst>
            </p:cNvPr>
            <p:cNvSpPr>
              <a:spLocks noChangeShapeType="1"/>
            </p:cNvSpPr>
            <p:nvPr/>
          </p:nvSpPr>
          <p:spPr bwMode="auto">
            <a:xfrm flipH="1">
              <a:off x="54" y="208"/>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3" name="Line 44">
              <a:extLst>
                <a:ext uri="{FF2B5EF4-FFF2-40B4-BE49-F238E27FC236}">
                  <a16:creationId xmlns:a16="http://schemas.microsoft.com/office/drawing/2014/main" id="{0B41469F-3D2F-40B0-B882-87620715DFC7}"/>
                </a:ext>
              </a:extLst>
            </p:cNvPr>
            <p:cNvSpPr>
              <a:spLocks noChangeShapeType="1"/>
            </p:cNvSpPr>
            <p:nvPr/>
          </p:nvSpPr>
          <p:spPr bwMode="auto">
            <a:xfrm flipV="1">
              <a:off x="165" y="127"/>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4" name="Line 45">
              <a:extLst>
                <a:ext uri="{FF2B5EF4-FFF2-40B4-BE49-F238E27FC236}">
                  <a16:creationId xmlns:a16="http://schemas.microsoft.com/office/drawing/2014/main" id="{3B87EE73-7F50-4526-BDF1-8E87B4D5FA83}"/>
                </a:ext>
              </a:extLst>
            </p:cNvPr>
            <p:cNvSpPr>
              <a:spLocks noChangeShapeType="1"/>
            </p:cNvSpPr>
            <p:nvPr/>
          </p:nvSpPr>
          <p:spPr bwMode="auto">
            <a:xfrm flipV="1">
              <a:off x="165" y="42"/>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Line 46">
              <a:extLst>
                <a:ext uri="{FF2B5EF4-FFF2-40B4-BE49-F238E27FC236}">
                  <a16:creationId xmlns:a16="http://schemas.microsoft.com/office/drawing/2014/main" id="{B7609AD9-D46C-4CF4-91B1-C46F31F5896D}"/>
                </a:ext>
              </a:extLst>
            </p:cNvPr>
            <p:cNvSpPr>
              <a:spLocks noChangeShapeType="1"/>
            </p:cNvSpPr>
            <p:nvPr/>
          </p:nvSpPr>
          <p:spPr bwMode="auto">
            <a:xfrm flipV="1">
              <a:off x="165" y="212"/>
              <a:ext cx="0" cy="26"/>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FF46AB40-200B-443D-84B6-69CFF7B4F026}"/>
              </a:ext>
            </a:extLst>
          </p:cNvPr>
          <p:cNvGrpSpPr/>
          <p:nvPr/>
        </p:nvGrpSpPr>
        <p:grpSpPr>
          <a:xfrm>
            <a:off x="5853477" y="3458402"/>
            <a:ext cx="801910" cy="437559"/>
            <a:chOff x="6772308" y="3901049"/>
            <a:chExt cx="1082491" cy="574783"/>
          </a:xfrm>
        </p:grpSpPr>
        <p:sp>
          <p:nvSpPr>
            <p:cNvPr id="277" name="Freeform 50">
              <a:extLst>
                <a:ext uri="{FF2B5EF4-FFF2-40B4-BE49-F238E27FC236}">
                  <a16:creationId xmlns:a16="http://schemas.microsoft.com/office/drawing/2014/main" id="{D101ECA3-5985-4EA8-8996-6BD14F3DC17B}"/>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Freeform 50">
              <a:extLst>
                <a:ext uri="{FF2B5EF4-FFF2-40B4-BE49-F238E27FC236}">
                  <a16:creationId xmlns:a16="http://schemas.microsoft.com/office/drawing/2014/main" id="{1845CBDB-8BD7-41FD-8AAF-E440F1021329}"/>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bg1">
                  <a:lumMod val="50000"/>
                </a:schemeClr>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79" name="TextBox 278">
            <a:extLst>
              <a:ext uri="{FF2B5EF4-FFF2-40B4-BE49-F238E27FC236}">
                <a16:creationId xmlns:a16="http://schemas.microsoft.com/office/drawing/2014/main" id="{4A87B8F5-761A-4CEA-BC6A-C83C57DEC752}"/>
              </a:ext>
            </a:extLst>
          </p:cNvPr>
          <p:cNvSpPr txBox="1"/>
          <p:nvPr/>
        </p:nvSpPr>
        <p:spPr>
          <a:xfrm>
            <a:off x="7640709" y="5227074"/>
            <a:ext cx="2030449" cy="812795"/>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PaaS/Serverless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Application Platform</a:t>
            </a:r>
          </a:p>
        </p:txBody>
      </p:sp>
      <p:grpSp>
        <p:nvGrpSpPr>
          <p:cNvPr id="280" name="Group 279">
            <a:extLst>
              <a:ext uri="{FF2B5EF4-FFF2-40B4-BE49-F238E27FC236}">
                <a16:creationId xmlns:a16="http://schemas.microsoft.com/office/drawing/2014/main" id="{7360F448-EF6B-4A86-921C-690F7127F23A}"/>
              </a:ext>
            </a:extLst>
          </p:cNvPr>
          <p:cNvGrpSpPr/>
          <p:nvPr/>
        </p:nvGrpSpPr>
        <p:grpSpPr>
          <a:xfrm>
            <a:off x="6037838" y="4478021"/>
            <a:ext cx="531047" cy="549848"/>
            <a:chOff x="5395286" y="2674311"/>
            <a:chExt cx="914389" cy="731512"/>
          </a:xfrm>
        </p:grpSpPr>
        <p:grpSp>
          <p:nvGrpSpPr>
            <p:cNvPr id="281" name="Group 280">
              <a:extLst>
                <a:ext uri="{FF2B5EF4-FFF2-40B4-BE49-F238E27FC236}">
                  <a16:creationId xmlns:a16="http://schemas.microsoft.com/office/drawing/2014/main" id="{5C26FB91-95B8-466F-BEC5-BB32B9657AA8}"/>
                </a:ext>
              </a:extLst>
            </p:cNvPr>
            <p:cNvGrpSpPr/>
            <p:nvPr/>
          </p:nvGrpSpPr>
          <p:grpSpPr>
            <a:xfrm>
              <a:off x="5395286" y="2674311"/>
              <a:ext cx="914389" cy="457195"/>
              <a:chOff x="5303847" y="2765750"/>
              <a:chExt cx="914389" cy="457195"/>
            </a:xfrm>
          </p:grpSpPr>
          <p:sp>
            <p:nvSpPr>
              <p:cNvPr id="287" name="Rectangle 32">
                <a:extLst>
                  <a:ext uri="{FF2B5EF4-FFF2-40B4-BE49-F238E27FC236}">
                    <a16:creationId xmlns:a16="http://schemas.microsoft.com/office/drawing/2014/main" id="{3B3F8CB2-5437-49CF-B43F-591AA515D95D}"/>
                  </a:ext>
                </a:extLst>
              </p:cNvPr>
              <p:cNvSpPr>
                <a:spLocks noChangeArrowheads="1"/>
              </p:cNvSpPr>
              <p:nvPr/>
            </p:nvSpPr>
            <p:spPr bwMode="auto">
              <a:xfrm>
                <a:off x="5303847" y="3131506"/>
                <a:ext cx="914389" cy="9143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8" name="Rectangle 32">
                <a:extLst>
                  <a:ext uri="{FF2B5EF4-FFF2-40B4-BE49-F238E27FC236}">
                    <a16:creationId xmlns:a16="http://schemas.microsoft.com/office/drawing/2014/main" id="{99823DB1-FD8F-475B-8C1A-6D97F0646781}"/>
                  </a:ext>
                </a:extLst>
              </p:cNvPr>
              <p:cNvSpPr>
                <a:spLocks noChangeArrowheads="1"/>
              </p:cNvSpPr>
              <p:nvPr/>
            </p:nvSpPr>
            <p:spPr bwMode="auto">
              <a:xfrm>
                <a:off x="5395286"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9" name="Rectangle 32">
                <a:extLst>
                  <a:ext uri="{FF2B5EF4-FFF2-40B4-BE49-F238E27FC236}">
                    <a16:creationId xmlns:a16="http://schemas.microsoft.com/office/drawing/2014/main" id="{1F635578-96BC-4677-BD1A-E76A704E2FE7}"/>
                  </a:ext>
                </a:extLst>
              </p:cNvPr>
              <p:cNvSpPr>
                <a:spLocks noChangeArrowheads="1"/>
              </p:cNvSpPr>
              <p:nvPr/>
            </p:nvSpPr>
            <p:spPr bwMode="auto">
              <a:xfrm>
                <a:off x="5578164"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0" name="Rectangle 32">
                <a:extLst>
                  <a:ext uri="{FF2B5EF4-FFF2-40B4-BE49-F238E27FC236}">
                    <a16:creationId xmlns:a16="http://schemas.microsoft.com/office/drawing/2014/main" id="{96CF216D-0D9A-4752-B04B-3ED038FFF74D}"/>
                  </a:ext>
                </a:extLst>
              </p:cNvPr>
              <p:cNvSpPr>
                <a:spLocks noChangeArrowheads="1"/>
              </p:cNvSpPr>
              <p:nvPr/>
            </p:nvSpPr>
            <p:spPr bwMode="auto">
              <a:xfrm>
                <a:off x="5943920"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1" name="Rectangle 32">
                <a:extLst>
                  <a:ext uri="{FF2B5EF4-FFF2-40B4-BE49-F238E27FC236}">
                    <a16:creationId xmlns:a16="http://schemas.microsoft.com/office/drawing/2014/main" id="{29395290-D905-4037-8F21-56BB1F43E944}"/>
                  </a:ext>
                </a:extLst>
              </p:cNvPr>
              <p:cNvSpPr>
                <a:spLocks noChangeArrowheads="1"/>
              </p:cNvSpPr>
              <p:nvPr/>
            </p:nvSpPr>
            <p:spPr bwMode="auto">
              <a:xfrm>
                <a:off x="5669603" y="2765750"/>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2" name="Rectangle 32">
                <a:extLst>
                  <a:ext uri="{FF2B5EF4-FFF2-40B4-BE49-F238E27FC236}">
                    <a16:creationId xmlns:a16="http://schemas.microsoft.com/office/drawing/2014/main" id="{FFA39B92-2C48-4ABB-B312-B36D0180E770}"/>
                  </a:ext>
                </a:extLst>
              </p:cNvPr>
              <p:cNvSpPr>
                <a:spLocks noChangeArrowheads="1"/>
              </p:cNvSpPr>
              <p:nvPr/>
            </p:nvSpPr>
            <p:spPr bwMode="auto">
              <a:xfrm>
                <a:off x="5852481" y="2765750"/>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82" name="Rectangle 32">
              <a:extLst>
                <a:ext uri="{FF2B5EF4-FFF2-40B4-BE49-F238E27FC236}">
                  <a16:creationId xmlns:a16="http://schemas.microsoft.com/office/drawing/2014/main" id="{14A546D0-DB37-4EC2-BF0F-D8A1DF626D58}"/>
                </a:ext>
              </a:extLst>
            </p:cNvPr>
            <p:cNvSpPr>
              <a:spLocks noChangeArrowheads="1"/>
            </p:cNvSpPr>
            <p:nvPr/>
          </p:nvSpPr>
          <p:spPr bwMode="auto">
            <a:xfrm>
              <a:off x="5486725" y="3217854"/>
              <a:ext cx="692354" cy="18796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Line 33">
              <a:extLst>
                <a:ext uri="{FF2B5EF4-FFF2-40B4-BE49-F238E27FC236}">
                  <a16:creationId xmlns:a16="http://schemas.microsoft.com/office/drawing/2014/main" id="{A9CA5874-C41D-4B3D-8836-40310A4DE05B}"/>
                </a:ext>
              </a:extLst>
            </p:cNvPr>
            <p:cNvSpPr>
              <a:spLocks noChangeShapeType="1"/>
            </p:cNvSpPr>
            <p:nvPr/>
          </p:nvSpPr>
          <p:spPr bwMode="auto">
            <a:xfrm flipH="1">
              <a:off x="6047500" y="3311839"/>
              <a:ext cx="53258"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4" name="Line 34">
              <a:extLst>
                <a:ext uri="{FF2B5EF4-FFF2-40B4-BE49-F238E27FC236}">
                  <a16:creationId xmlns:a16="http://schemas.microsoft.com/office/drawing/2014/main" id="{953C9B96-A3DD-49CC-9E6B-174BA5D7BF7D}"/>
                </a:ext>
              </a:extLst>
            </p:cNvPr>
            <p:cNvSpPr>
              <a:spLocks noChangeShapeType="1"/>
            </p:cNvSpPr>
            <p:nvPr/>
          </p:nvSpPr>
          <p:spPr bwMode="auto">
            <a:xfrm flipH="1">
              <a:off x="5940984" y="3311839"/>
              <a:ext cx="53258"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5" name="Line 35">
              <a:extLst>
                <a:ext uri="{FF2B5EF4-FFF2-40B4-BE49-F238E27FC236}">
                  <a16:creationId xmlns:a16="http://schemas.microsoft.com/office/drawing/2014/main" id="{5FB144A1-92D2-4132-93DA-3023B27BCD93}"/>
                </a:ext>
              </a:extLst>
            </p:cNvPr>
            <p:cNvSpPr>
              <a:spLocks noChangeShapeType="1"/>
            </p:cNvSpPr>
            <p:nvPr/>
          </p:nvSpPr>
          <p:spPr bwMode="auto">
            <a:xfrm flipH="1">
              <a:off x="5618304" y="3311839"/>
              <a:ext cx="216165"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6" name="Line 45">
              <a:extLst>
                <a:ext uri="{FF2B5EF4-FFF2-40B4-BE49-F238E27FC236}">
                  <a16:creationId xmlns:a16="http://schemas.microsoft.com/office/drawing/2014/main" id="{7A9B3F60-F707-4F01-93CB-3A06AD8D0A9B}"/>
                </a:ext>
              </a:extLst>
            </p:cNvPr>
            <p:cNvSpPr>
              <a:spLocks noChangeShapeType="1"/>
            </p:cNvSpPr>
            <p:nvPr/>
          </p:nvSpPr>
          <p:spPr bwMode="auto">
            <a:xfrm flipV="1">
              <a:off x="5966047" y="3327503"/>
              <a:ext cx="0" cy="7832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93" name="Oval 292">
            <a:extLst>
              <a:ext uri="{FF2B5EF4-FFF2-40B4-BE49-F238E27FC236}">
                <a16:creationId xmlns:a16="http://schemas.microsoft.com/office/drawing/2014/main" id="{029B064B-BEC6-42B9-B9B5-AD8D344600F7}"/>
              </a:ext>
            </a:extLst>
          </p:cNvPr>
          <p:cNvSpPr/>
          <p:nvPr/>
        </p:nvSpPr>
        <p:spPr bwMode="auto">
          <a:xfrm>
            <a:off x="1190079"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Oval 293">
            <a:extLst>
              <a:ext uri="{FF2B5EF4-FFF2-40B4-BE49-F238E27FC236}">
                <a16:creationId xmlns:a16="http://schemas.microsoft.com/office/drawing/2014/main" id="{8E27534E-9706-4F3E-A169-B3D07B383337}"/>
              </a:ext>
            </a:extLst>
          </p:cNvPr>
          <p:cNvSpPr/>
          <p:nvPr/>
        </p:nvSpPr>
        <p:spPr bwMode="auto">
          <a:xfrm>
            <a:off x="3656207"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5" name="Oval 294">
            <a:extLst>
              <a:ext uri="{FF2B5EF4-FFF2-40B4-BE49-F238E27FC236}">
                <a16:creationId xmlns:a16="http://schemas.microsoft.com/office/drawing/2014/main" id="{E469793F-9410-46BA-A9A6-68ED05EE1CAC}"/>
              </a:ext>
            </a:extLst>
          </p:cNvPr>
          <p:cNvSpPr/>
          <p:nvPr/>
        </p:nvSpPr>
        <p:spPr bwMode="auto">
          <a:xfrm>
            <a:off x="8516454"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a:extLst>
              <a:ext uri="{FF2B5EF4-FFF2-40B4-BE49-F238E27FC236}">
                <a16:creationId xmlns:a16="http://schemas.microsoft.com/office/drawing/2014/main" id="{80AE4955-5798-4A8C-8AAE-E0DD7DCA0906}"/>
              </a:ext>
            </a:extLst>
          </p:cNvPr>
          <p:cNvSpPr/>
          <p:nvPr/>
        </p:nvSpPr>
        <p:spPr bwMode="auto">
          <a:xfrm>
            <a:off x="6174134" y="5092773"/>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7" name="Group 31">
            <a:extLst>
              <a:ext uri="{FF2B5EF4-FFF2-40B4-BE49-F238E27FC236}">
                <a16:creationId xmlns:a16="http://schemas.microsoft.com/office/drawing/2014/main" id="{DA04F2EE-9824-4D5F-B0E1-B105A635B424}"/>
              </a:ext>
            </a:extLst>
          </p:cNvPr>
          <p:cNvGrpSpPr>
            <a:grpSpLocks noChangeAspect="1"/>
          </p:cNvGrpSpPr>
          <p:nvPr/>
        </p:nvGrpSpPr>
        <p:grpSpPr bwMode="auto">
          <a:xfrm>
            <a:off x="3831544" y="4483718"/>
            <a:ext cx="520412" cy="543960"/>
            <a:chOff x="12" y="7"/>
            <a:chExt cx="221" cy="231"/>
          </a:xfrm>
        </p:grpSpPr>
        <p:sp>
          <p:nvSpPr>
            <p:cNvPr id="298" name="Rectangle 32">
              <a:extLst>
                <a:ext uri="{FF2B5EF4-FFF2-40B4-BE49-F238E27FC236}">
                  <a16:creationId xmlns:a16="http://schemas.microsoft.com/office/drawing/2014/main" id="{9236FD99-7C3C-46F1-B3B6-15B411A35751}"/>
                </a:ext>
              </a:extLst>
            </p:cNvPr>
            <p:cNvSpPr>
              <a:spLocks noChangeArrowheads="1"/>
            </p:cNvSpPr>
            <p:nvPr/>
          </p:nvSpPr>
          <p:spPr bwMode="auto">
            <a:xfrm>
              <a:off x="12" y="7"/>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9" name="Line 33">
              <a:extLst>
                <a:ext uri="{FF2B5EF4-FFF2-40B4-BE49-F238E27FC236}">
                  <a16:creationId xmlns:a16="http://schemas.microsoft.com/office/drawing/2014/main" id="{52475B5A-1AE9-4E44-9690-2DE56EDDAB77}"/>
                </a:ext>
              </a:extLst>
            </p:cNvPr>
            <p:cNvSpPr>
              <a:spLocks noChangeShapeType="1"/>
            </p:cNvSpPr>
            <p:nvPr/>
          </p:nvSpPr>
          <p:spPr bwMode="auto">
            <a:xfrm flipH="1">
              <a:off x="191"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0" name="Line 34">
              <a:extLst>
                <a:ext uri="{FF2B5EF4-FFF2-40B4-BE49-F238E27FC236}">
                  <a16:creationId xmlns:a16="http://schemas.microsoft.com/office/drawing/2014/main" id="{5DEBB6BE-9888-4D35-A8F2-C985AAB12109}"/>
                </a:ext>
              </a:extLst>
            </p:cNvPr>
            <p:cNvSpPr>
              <a:spLocks noChangeShapeType="1"/>
            </p:cNvSpPr>
            <p:nvPr/>
          </p:nvSpPr>
          <p:spPr bwMode="auto">
            <a:xfrm flipH="1">
              <a:off x="157"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1" name="Line 35">
              <a:extLst>
                <a:ext uri="{FF2B5EF4-FFF2-40B4-BE49-F238E27FC236}">
                  <a16:creationId xmlns:a16="http://schemas.microsoft.com/office/drawing/2014/main" id="{7E48A908-D719-4989-9027-5F0541DA78D7}"/>
                </a:ext>
              </a:extLst>
            </p:cNvPr>
            <p:cNvSpPr>
              <a:spLocks noChangeShapeType="1"/>
            </p:cNvSpPr>
            <p:nvPr/>
          </p:nvSpPr>
          <p:spPr bwMode="auto">
            <a:xfrm flipH="1">
              <a:off x="54" y="37"/>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2" name="Rectangle 36">
              <a:extLst>
                <a:ext uri="{FF2B5EF4-FFF2-40B4-BE49-F238E27FC236}">
                  <a16:creationId xmlns:a16="http://schemas.microsoft.com/office/drawing/2014/main" id="{6EF7BCF7-B969-428C-8778-57F6875E2208}"/>
                </a:ext>
              </a:extLst>
            </p:cNvPr>
            <p:cNvSpPr>
              <a:spLocks noChangeArrowheads="1"/>
            </p:cNvSpPr>
            <p:nvPr/>
          </p:nvSpPr>
          <p:spPr bwMode="auto">
            <a:xfrm>
              <a:off x="12" y="93"/>
              <a:ext cx="221" cy="5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3" name="Line 37">
              <a:extLst>
                <a:ext uri="{FF2B5EF4-FFF2-40B4-BE49-F238E27FC236}">
                  <a16:creationId xmlns:a16="http://schemas.microsoft.com/office/drawing/2014/main" id="{23DBC233-C2EA-4EAF-9B21-5F726DEC0B89}"/>
                </a:ext>
              </a:extLst>
            </p:cNvPr>
            <p:cNvSpPr>
              <a:spLocks noChangeShapeType="1"/>
            </p:cNvSpPr>
            <p:nvPr/>
          </p:nvSpPr>
          <p:spPr bwMode="auto">
            <a:xfrm flipH="1">
              <a:off x="191"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4" name="Line 38">
              <a:extLst>
                <a:ext uri="{FF2B5EF4-FFF2-40B4-BE49-F238E27FC236}">
                  <a16:creationId xmlns:a16="http://schemas.microsoft.com/office/drawing/2014/main" id="{F01390C0-D048-4617-952B-3D5C6E5C2638}"/>
                </a:ext>
              </a:extLst>
            </p:cNvPr>
            <p:cNvSpPr>
              <a:spLocks noChangeShapeType="1"/>
            </p:cNvSpPr>
            <p:nvPr/>
          </p:nvSpPr>
          <p:spPr bwMode="auto">
            <a:xfrm flipH="1">
              <a:off x="157"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5" name="Line 39">
              <a:extLst>
                <a:ext uri="{FF2B5EF4-FFF2-40B4-BE49-F238E27FC236}">
                  <a16:creationId xmlns:a16="http://schemas.microsoft.com/office/drawing/2014/main" id="{974E3B63-3200-4ED8-89B7-250D1672A8D1}"/>
                </a:ext>
              </a:extLst>
            </p:cNvPr>
            <p:cNvSpPr>
              <a:spLocks noChangeShapeType="1"/>
            </p:cNvSpPr>
            <p:nvPr/>
          </p:nvSpPr>
          <p:spPr bwMode="auto">
            <a:xfrm flipH="1">
              <a:off x="54" y="123"/>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6" name="Rectangle 40">
              <a:extLst>
                <a:ext uri="{FF2B5EF4-FFF2-40B4-BE49-F238E27FC236}">
                  <a16:creationId xmlns:a16="http://schemas.microsoft.com/office/drawing/2014/main" id="{A4BA6C17-AD58-4873-8150-F946D9DC714F}"/>
                </a:ext>
              </a:extLst>
            </p:cNvPr>
            <p:cNvSpPr>
              <a:spLocks noChangeArrowheads="1"/>
            </p:cNvSpPr>
            <p:nvPr/>
          </p:nvSpPr>
          <p:spPr bwMode="auto">
            <a:xfrm>
              <a:off x="12" y="178"/>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7" name="Line 41">
              <a:extLst>
                <a:ext uri="{FF2B5EF4-FFF2-40B4-BE49-F238E27FC236}">
                  <a16:creationId xmlns:a16="http://schemas.microsoft.com/office/drawing/2014/main" id="{A605DF8B-F8FD-4431-802F-157C753C839D}"/>
                </a:ext>
              </a:extLst>
            </p:cNvPr>
            <p:cNvSpPr>
              <a:spLocks noChangeShapeType="1"/>
            </p:cNvSpPr>
            <p:nvPr/>
          </p:nvSpPr>
          <p:spPr bwMode="auto">
            <a:xfrm flipH="1">
              <a:off x="191"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8" name="Line 42">
              <a:extLst>
                <a:ext uri="{FF2B5EF4-FFF2-40B4-BE49-F238E27FC236}">
                  <a16:creationId xmlns:a16="http://schemas.microsoft.com/office/drawing/2014/main" id="{2E873F88-481D-4A91-BC9F-D352D4143331}"/>
                </a:ext>
              </a:extLst>
            </p:cNvPr>
            <p:cNvSpPr>
              <a:spLocks noChangeShapeType="1"/>
            </p:cNvSpPr>
            <p:nvPr/>
          </p:nvSpPr>
          <p:spPr bwMode="auto">
            <a:xfrm flipH="1">
              <a:off x="157"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9" name="Line 43">
              <a:extLst>
                <a:ext uri="{FF2B5EF4-FFF2-40B4-BE49-F238E27FC236}">
                  <a16:creationId xmlns:a16="http://schemas.microsoft.com/office/drawing/2014/main" id="{AE742615-3ECD-4C7B-982C-E2B295E98705}"/>
                </a:ext>
              </a:extLst>
            </p:cNvPr>
            <p:cNvSpPr>
              <a:spLocks noChangeShapeType="1"/>
            </p:cNvSpPr>
            <p:nvPr/>
          </p:nvSpPr>
          <p:spPr bwMode="auto">
            <a:xfrm flipH="1">
              <a:off x="54" y="208"/>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0" name="Line 44">
              <a:extLst>
                <a:ext uri="{FF2B5EF4-FFF2-40B4-BE49-F238E27FC236}">
                  <a16:creationId xmlns:a16="http://schemas.microsoft.com/office/drawing/2014/main" id="{209497F5-B76C-4B4D-94BA-CFF3C0499FA8}"/>
                </a:ext>
              </a:extLst>
            </p:cNvPr>
            <p:cNvSpPr>
              <a:spLocks noChangeShapeType="1"/>
            </p:cNvSpPr>
            <p:nvPr/>
          </p:nvSpPr>
          <p:spPr bwMode="auto">
            <a:xfrm flipV="1">
              <a:off x="165" y="127"/>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1" name="Line 45">
              <a:extLst>
                <a:ext uri="{FF2B5EF4-FFF2-40B4-BE49-F238E27FC236}">
                  <a16:creationId xmlns:a16="http://schemas.microsoft.com/office/drawing/2014/main" id="{AF0528F9-823A-45E9-85FC-B29C03249EB6}"/>
                </a:ext>
              </a:extLst>
            </p:cNvPr>
            <p:cNvSpPr>
              <a:spLocks noChangeShapeType="1"/>
            </p:cNvSpPr>
            <p:nvPr/>
          </p:nvSpPr>
          <p:spPr bwMode="auto">
            <a:xfrm flipV="1">
              <a:off x="165" y="42"/>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2" name="Line 46">
              <a:extLst>
                <a:ext uri="{FF2B5EF4-FFF2-40B4-BE49-F238E27FC236}">
                  <a16:creationId xmlns:a16="http://schemas.microsoft.com/office/drawing/2014/main" id="{19F11E8E-D3BA-42DB-B917-E895CD75D74C}"/>
                </a:ext>
              </a:extLst>
            </p:cNvPr>
            <p:cNvSpPr>
              <a:spLocks noChangeShapeType="1"/>
            </p:cNvSpPr>
            <p:nvPr/>
          </p:nvSpPr>
          <p:spPr bwMode="auto">
            <a:xfrm flipV="1">
              <a:off x="165" y="212"/>
              <a:ext cx="0" cy="26"/>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13" name="Right Brace 312">
            <a:extLst>
              <a:ext uri="{FF2B5EF4-FFF2-40B4-BE49-F238E27FC236}">
                <a16:creationId xmlns:a16="http://schemas.microsoft.com/office/drawing/2014/main" id="{C5F8D876-2AFF-40C2-B546-D72C365B7E14}"/>
              </a:ext>
            </a:extLst>
          </p:cNvPr>
          <p:cNvSpPr/>
          <p:nvPr/>
        </p:nvSpPr>
        <p:spPr>
          <a:xfrm rot="16200000">
            <a:off x="6263030" y="805161"/>
            <a:ext cx="419403" cy="6920621"/>
          </a:xfrm>
          <a:prstGeom prst="rightBrace">
            <a:avLst>
              <a:gd name="adj1" fmla="val 146892"/>
              <a:gd name="adj2" fmla="val 47006"/>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4" name="Rectangle 313">
            <a:extLst>
              <a:ext uri="{FF2B5EF4-FFF2-40B4-BE49-F238E27FC236}">
                <a16:creationId xmlns:a16="http://schemas.microsoft.com/office/drawing/2014/main" id="{8115A0EC-0EF6-412F-9A40-94868B1A6764}"/>
              </a:ext>
            </a:extLst>
          </p:cNvPr>
          <p:cNvSpPr/>
          <p:nvPr/>
        </p:nvSpPr>
        <p:spPr bwMode="auto">
          <a:xfrm>
            <a:off x="2511251" y="1414290"/>
            <a:ext cx="2074960" cy="185399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86CDAC45-E2E0-4109-B244-CC4032609C5F}"/>
              </a:ext>
            </a:extLst>
          </p:cNvPr>
          <p:cNvSpPr/>
          <p:nvPr/>
        </p:nvSpPr>
        <p:spPr bwMode="auto">
          <a:xfrm>
            <a:off x="10343155" y="1383517"/>
            <a:ext cx="1495183" cy="191833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6D8B3330-AEF6-4BD6-B74D-9CC58695E71B}"/>
              </a:ext>
            </a:extLst>
          </p:cNvPr>
          <p:cNvSpPr/>
          <p:nvPr/>
        </p:nvSpPr>
        <p:spPr bwMode="auto">
          <a:xfrm>
            <a:off x="4667380" y="1383517"/>
            <a:ext cx="4982873" cy="192996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TextBox 431">
            <a:extLst>
              <a:ext uri="{FF2B5EF4-FFF2-40B4-BE49-F238E27FC236}">
                <a16:creationId xmlns:a16="http://schemas.microsoft.com/office/drawing/2014/main" id="{2AC4CA71-B193-4521-8A08-FC01E81C1AD8}"/>
              </a:ext>
            </a:extLst>
          </p:cNvPr>
          <p:cNvSpPr txBox="1"/>
          <p:nvPr/>
        </p:nvSpPr>
        <p:spPr>
          <a:xfrm>
            <a:off x="3049509" y="1936308"/>
            <a:ext cx="107255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Rehost</a:t>
            </a:r>
          </a:p>
        </p:txBody>
      </p:sp>
      <p:sp>
        <p:nvSpPr>
          <p:cNvPr id="433" name="TextBox 432">
            <a:extLst>
              <a:ext uri="{FF2B5EF4-FFF2-40B4-BE49-F238E27FC236}">
                <a16:creationId xmlns:a16="http://schemas.microsoft.com/office/drawing/2014/main" id="{B6E5BC48-D951-4CEA-94E9-9D6D63F848F2}"/>
              </a:ext>
            </a:extLst>
          </p:cNvPr>
          <p:cNvSpPr txBox="1"/>
          <p:nvPr/>
        </p:nvSpPr>
        <p:spPr>
          <a:xfrm>
            <a:off x="5237826" y="1936308"/>
            <a:ext cx="123291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Refactor</a:t>
            </a:r>
          </a:p>
        </p:txBody>
      </p:sp>
      <p:sp>
        <p:nvSpPr>
          <p:cNvPr id="434" name="TextBox 433">
            <a:extLst>
              <a:ext uri="{FF2B5EF4-FFF2-40B4-BE49-F238E27FC236}">
                <a16:creationId xmlns:a16="http://schemas.microsoft.com/office/drawing/2014/main" id="{5333E7C1-4D5B-4259-87EA-76AA6AD5EC85}"/>
              </a:ext>
            </a:extLst>
          </p:cNvPr>
          <p:cNvSpPr txBox="1"/>
          <p:nvPr/>
        </p:nvSpPr>
        <p:spPr>
          <a:xfrm>
            <a:off x="6687271" y="1947127"/>
            <a:ext cx="1485735"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Rearchitect</a:t>
            </a:r>
          </a:p>
        </p:txBody>
      </p:sp>
      <p:sp>
        <p:nvSpPr>
          <p:cNvPr id="435" name="TextBox 434">
            <a:extLst>
              <a:ext uri="{FF2B5EF4-FFF2-40B4-BE49-F238E27FC236}">
                <a16:creationId xmlns:a16="http://schemas.microsoft.com/office/drawing/2014/main" id="{2F26698A-8AE5-4340-BA7D-2882B4D9C6F7}"/>
              </a:ext>
            </a:extLst>
          </p:cNvPr>
          <p:cNvSpPr txBox="1"/>
          <p:nvPr/>
        </p:nvSpPr>
        <p:spPr>
          <a:xfrm>
            <a:off x="8285976" y="1936308"/>
            <a:ext cx="1155127"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Rebuild</a:t>
            </a:r>
          </a:p>
        </p:txBody>
      </p:sp>
      <p:sp>
        <p:nvSpPr>
          <p:cNvPr id="436" name="TextBox 435">
            <a:extLst>
              <a:ext uri="{FF2B5EF4-FFF2-40B4-BE49-F238E27FC236}">
                <a16:creationId xmlns:a16="http://schemas.microsoft.com/office/drawing/2014/main" id="{9D6260D0-6ADF-4EFB-91D3-294445B8780D}"/>
              </a:ext>
            </a:extLst>
          </p:cNvPr>
          <p:cNvSpPr txBox="1"/>
          <p:nvPr/>
        </p:nvSpPr>
        <p:spPr>
          <a:xfrm>
            <a:off x="10333936" y="1936308"/>
            <a:ext cx="1534901"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Replace</a:t>
            </a:r>
          </a:p>
        </p:txBody>
      </p:sp>
      <p:sp>
        <p:nvSpPr>
          <p:cNvPr id="437" name="Hexagon 436">
            <a:extLst>
              <a:ext uri="{FF2B5EF4-FFF2-40B4-BE49-F238E27FC236}">
                <a16:creationId xmlns:a16="http://schemas.microsoft.com/office/drawing/2014/main" id="{A2937CCB-CA6D-4982-9881-BF081AB8A949}"/>
              </a:ext>
            </a:extLst>
          </p:cNvPr>
          <p:cNvSpPr>
            <a:spLocks noChangeAspect="1"/>
          </p:cNvSpPr>
          <p:nvPr/>
        </p:nvSpPr>
        <p:spPr bwMode="auto">
          <a:xfrm>
            <a:off x="8543551" y="2534575"/>
            <a:ext cx="639976" cy="553580"/>
          </a:xfrm>
          <a:prstGeom prst="hexagon">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8" name="Hexagon 437">
            <a:extLst>
              <a:ext uri="{FF2B5EF4-FFF2-40B4-BE49-F238E27FC236}">
                <a16:creationId xmlns:a16="http://schemas.microsoft.com/office/drawing/2014/main" id="{65FE21EB-3A8A-43B3-AA64-65CC9F76198A}"/>
              </a:ext>
            </a:extLst>
          </p:cNvPr>
          <p:cNvSpPr>
            <a:spLocks noChangeAspect="1"/>
          </p:cNvSpPr>
          <p:nvPr/>
        </p:nvSpPr>
        <p:spPr bwMode="auto">
          <a:xfrm>
            <a:off x="10781398" y="2532559"/>
            <a:ext cx="639976" cy="553580"/>
          </a:xfrm>
          <a:prstGeom prst="hexagon">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9" name="Hexagon 438">
            <a:extLst>
              <a:ext uri="{FF2B5EF4-FFF2-40B4-BE49-F238E27FC236}">
                <a16:creationId xmlns:a16="http://schemas.microsoft.com/office/drawing/2014/main" id="{D5730F88-E23F-4099-A959-9D4F3EB9DC6E}"/>
              </a:ext>
            </a:extLst>
          </p:cNvPr>
          <p:cNvSpPr>
            <a:spLocks noChangeAspect="1"/>
          </p:cNvSpPr>
          <p:nvPr/>
        </p:nvSpPr>
        <p:spPr bwMode="auto">
          <a:xfrm>
            <a:off x="3276374" y="2552527"/>
            <a:ext cx="639976" cy="553580"/>
          </a:xfrm>
          <a:prstGeom prst="hexagon">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0" name="Hexagon 439">
            <a:extLst>
              <a:ext uri="{FF2B5EF4-FFF2-40B4-BE49-F238E27FC236}">
                <a16:creationId xmlns:a16="http://schemas.microsoft.com/office/drawing/2014/main" id="{C14D88FE-C62B-4645-9256-33465CD6E4F5}"/>
              </a:ext>
            </a:extLst>
          </p:cNvPr>
          <p:cNvSpPr>
            <a:spLocks noChangeAspect="1"/>
          </p:cNvSpPr>
          <p:nvPr/>
        </p:nvSpPr>
        <p:spPr bwMode="auto">
          <a:xfrm>
            <a:off x="7105282" y="2518746"/>
            <a:ext cx="639976" cy="553580"/>
          </a:xfrm>
          <a:prstGeom prst="hexagon">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1" name="Hexagon 440">
            <a:extLst>
              <a:ext uri="{FF2B5EF4-FFF2-40B4-BE49-F238E27FC236}">
                <a16:creationId xmlns:a16="http://schemas.microsoft.com/office/drawing/2014/main" id="{4FEC7CF7-DB22-439C-BAAD-5D924E4144CB}"/>
              </a:ext>
            </a:extLst>
          </p:cNvPr>
          <p:cNvSpPr>
            <a:spLocks noChangeAspect="1"/>
          </p:cNvSpPr>
          <p:nvPr/>
        </p:nvSpPr>
        <p:spPr bwMode="auto">
          <a:xfrm>
            <a:off x="5522316" y="2540130"/>
            <a:ext cx="639976" cy="553580"/>
          </a:xfrm>
          <a:prstGeom prst="hexagon">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2" name="TextBox 441">
            <a:extLst>
              <a:ext uri="{FF2B5EF4-FFF2-40B4-BE49-F238E27FC236}">
                <a16:creationId xmlns:a16="http://schemas.microsoft.com/office/drawing/2014/main" id="{3DEE2939-09FE-4F45-9C0A-8D4E3B8BCB83}"/>
              </a:ext>
            </a:extLst>
          </p:cNvPr>
          <p:cNvSpPr txBox="1"/>
          <p:nvPr/>
        </p:nvSpPr>
        <p:spPr>
          <a:xfrm>
            <a:off x="2413971" y="1475449"/>
            <a:ext cx="2294039" cy="5666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Migrate</a:t>
            </a:r>
          </a:p>
        </p:txBody>
      </p:sp>
      <p:sp>
        <p:nvSpPr>
          <p:cNvPr id="443" name="TextBox 442">
            <a:extLst>
              <a:ext uri="{FF2B5EF4-FFF2-40B4-BE49-F238E27FC236}">
                <a16:creationId xmlns:a16="http://schemas.microsoft.com/office/drawing/2014/main" id="{E6D3F772-3654-4687-B665-E3447E2E4E23}"/>
              </a:ext>
            </a:extLst>
          </p:cNvPr>
          <p:cNvSpPr txBox="1"/>
          <p:nvPr/>
        </p:nvSpPr>
        <p:spPr>
          <a:xfrm>
            <a:off x="10638222" y="1400975"/>
            <a:ext cx="926329" cy="566656"/>
          </a:xfrm>
          <a:prstGeom prst="rect">
            <a:avLst/>
          </a:prstGeom>
          <a:noFill/>
        </p:spPr>
        <p:txBody>
          <a:bodyPr wrap="non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SaaS</a:t>
            </a:r>
          </a:p>
        </p:txBody>
      </p:sp>
      <p:sp>
        <p:nvSpPr>
          <p:cNvPr id="444" name="TextBox 443">
            <a:extLst>
              <a:ext uri="{FF2B5EF4-FFF2-40B4-BE49-F238E27FC236}">
                <a16:creationId xmlns:a16="http://schemas.microsoft.com/office/drawing/2014/main" id="{3919ECC3-3DE8-4DEF-9B47-C8F6DD7D73C1}"/>
              </a:ext>
            </a:extLst>
          </p:cNvPr>
          <p:cNvSpPr txBox="1"/>
          <p:nvPr/>
        </p:nvSpPr>
        <p:spPr>
          <a:xfrm>
            <a:off x="4724862" y="1428723"/>
            <a:ext cx="5187772" cy="5666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Application Modernization</a:t>
            </a:r>
          </a:p>
        </p:txBody>
      </p:sp>
      <p:sp>
        <p:nvSpPr>
          <p:cNvPr id="445" name="Rectangle 444">
            <a:extLst>
              <a:ext uri="{FF2B5EF4-FFF2-40B4-BE49-F238E27FC236}">
                <a16:creationId xmlns:a16="http://schemas.microsoft.com/office/drawing/2014/main" id="{37ADFA08-C16F-4608-BBF3-B4AA6E738F25}"/>
              </a:ext>
            </a:extLst>
          </p:cNvPr>
          <p:cNvSpPr/>
          <p:nvPr/>
        </p:nvSpPr>
        <p:spPr bwMode="auto">
          <a:xfrm>
            <a:off x="2460651" y="1296063"/>
            <a:ext cx="7270769" cy="2097435"/>
          </a:xfrm>
          <a:prstGeom prst="rect">
            <a:avLst/>
          </a:prstGeom>
          <a:noFill/>
          <a:ln w="2857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6" name="Straight Connector 445">
            <a:extLst>
              <a:ext uri="{FF2B5EF4-FFF2-40B4-BE49-F238E27FC236}">
                <a16:creationId xmlns:a16="http://schemas.microsoft.com/office/drawing/2014/main" id="{A1631376-0EF5-424A-A800-6EBE5ED8BF74}"/>
              </a:ext>
            </a:extLst>
          </p:cNvPr>
          <p:cNvCxnSpPr>
            <a:cxnSpLocks/>
          </p:cNvCxnSpPr>
          <p:nvPr/>
        </p:nvCxnSpPr>
        <p:spPr>
          <a:xfrm>
            <a:off x="10220965" y="1055167"/>
            <a:ext cx="0" cy="5093802"/>
          </a:xfrm>
          <a:prstGeom prst="line">
            <a:avLst/>
          </a:prstGeom>
          <a:noFill/>
          <a:ln w="9525" cap="flat" cmpd="sng" algn="ctr">
            <a:solidFill>
              <a:srgbClr val="353535"/>
            </a:solidFill>
            <a:prstDash val="solid"/>
            <a:headEnd type="none"/>
            <a:tailEnd type="none"/>
          </a:ln>
          <a:effectLst/>
        </p:spPr>
      </p:cxnSp>
      <p:sp>
        <p:nvSpPr>
          <p:cNvPr id="447" name="TextBox 446">
            <a:extLst>
              <a:ext uri="{FF2B5EF4-FFF2-40B4-BE49-F238E27FC236}">
                <a16:creationId xmlns:a16="http://schemas.microsoft.com/office/drawing/2014/main" id="{2AE50E32-A3D4-45BD-A058-FF5A3C697C07}"/>
              </a:ext>
            </a:extLst>
          </p:cNvPr>
          <p:cNvSpPr txBox="1"/>
          <p:nvPr/>
        </p:nvSpPr>
        <p:spPr>
          <a:xfrm>
            <a:off x="444495" y="5184307"/>
            <a:ext cx="1259713" cy="1259071"/>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sp>
        <p:nvSpPr>
          <p:cNvPr id="448" name="TextBox 447">
            <a:extLst>
              <a:ext uri="{FF2B5EF4-FFF2-40B4-BE49-F238E27FC236}">
                <a16:creationId xmlns:a16="http://schemas.microsoft.com/office/drawing/2014/main" id="{0B35AD88-1ED8-4449-8EB0-226DB26F56BA}"/>
              </a:ext>
            </a:extLst>
          </p:cNvPr>
          <p:cNvSpPr txBox="1"/>
          <p:nvPr/>
        </p:nvSpPr>
        <p:spPr>
          <a:xfrm>
            <a:off x="3224948" y="5265647"/>
            <a:ext cx="1259713" cy="1151349"/>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“lift &amp; shift”</a:t>
            </a:r>
          </a:p>
        </p:txBody>
      </p:sp>
    </p:spTree>
    <p:extLst>
      <p:ext uri="{BB962C8B-B14F-4D97-AF65-F5344CB8AC3E}">
        <p14:creationId xmlns:p14="http://schemas.microsoft.com/office/powerpoint/2010/main" val="3921434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wipe(left)">
                                      <p:cBhvr>
                                        <p:cTn id="7" dur="500"/>
                                        <p:tgtEl>
                                          <p:spTgt spid="22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3"/>
                                        </p:tgtEl>
                                        <p:attrNameLst>
                                          <p:attrName>style.visibility</p:attrName>
                                        </p:attrNameLst>
                                      </p:cBhvr>
                                      <p:to>
                                        <p:strVal val="visible"/>
                                      </p:to>
                                    </p:set>
                                    <p:anim calcmode="lin" valueType="num">
                                      <p:cBhvr>
                                        <p:cTn id="11" dur="250" fill="hold"/>
                                        <p:tgtEl>
                                          <p:spTgt spid="293"/>
                                        </p:tgtEl>
                                        <p:attrNameLst>
                                          <p:attrName>ppt_w</p:attrName>
                                        </p:attrNameLst>
                                      </p:cBhvr>
                                      <p:tavLst>
                                        <p:tav tm="0">
                                          <p:val>
                                            <p:fltVal val="0"/>
                                          </p:val>
                                        </p:tav>
                                        <p:tav tm="100000">
                                          <p:val>
                                            <p:strVal val="#ppt_w"/>
                                          </p:val>
                                        </p:tav>
                                      </p:tavLst>
                                    </p:anim>
                                    <p:anim calcmode="lin" valueType="num">
                                      <p:cBhvr>
                                        <p:cTn id="12" dur="250" fill="hold"/>
                                        <p:tgtEl>
                                          <p:spTgt spid="293"/>
                                        </p:tgtEl>
                                        <p:attrNameLst>
                                          <p:attrName>ppt_h</p:attrName>
                                        </p:attrNameLst>
                                      </p:cBhvr>
                                      <p:tavLst>
                                        <p:tav tm="0">
                                          <p:val>
                                            <p:fltVal val="0"/>
                                          </p:val>
                                        </p:tav>
                                        <p:tav tm="100000">
                                          <p:val>
                                            <p:strVal val="#ppt_h"/>
                                          </p:val>
                                        </p:tav>
                                      </p:tavLst>
                                    </p:anim>
                                    <p:animEffect transition="in" filter="fade">
                                      <p:cBhvr>
                                        <p:cTn id="13" dur="250"/>
                                        <p:tgtEl>
                                          <p:spTgt spid="293"/>
                                        </p:tgtEl>
                                      </p:cBhvr>
                                    </p:animEffect>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wipe(down)">
                                      <p:cBhvr>
                                        <p:cTn id="17" dur="250"/>
                                        <p:tgtEl>
                                          <p:spTgt spid="22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447"/>
                                        </p:tgtEl>
                                        <p:attrNameLst>
                                          <p:attrName>style.visibility</p:attrName>
                                        </p:attrNameLst>
                                      </p:cBhvr>
                                      <p:to>
                                        <p:strVal val="visible"/>
                                      </p:to>
                                    </p:set>
                                    <p:animEffect transition="in" filter="wipe(up)">
                                      <p:cBhvr>
                                        <p:cTn id="21" dur="500"/>
                                        <p:tgtEl>
                                          <p:spTgt spid="44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94"/>
                                        </p:tgtEl>
                                        <p:attrNameLst>
                                          <p:attrName>style.visibility</p:attrName>
                                        </p:attrNameLst>
                                      </p:cBhvr>
                                      <p:to>
                                        <p:strVal val="visible"/>
                                      </p:to>
                                    </p:set>
                                    <p:anim calcmode="lin" valueType="num">
                                      <p:cBhvr>
                                        <p:cTn id="26" dur="500" fill="hold"/>
                                        <p:tgtEl>
                                          <p:spTgt spid="294"/>
                                        </p:tgtEl>
                                        <p:attrNameLst>
                                          <p:attrName>ppt_w</p:attrName>
                                        </p:attrNameLst>
                                      </p:cBhvr>
                                      <p:tavLst>
                                        <p:tav tm="0">
                                          <p:val>
                                            <p:fltVal val="0"/>
                                          </p:val>
                                        </p:tav>
                                        <p:tav tm="100000">
                                          <p:val>
                                            <p:strVal val="#ppt_w"/>
                                          </p:val>
                                        </p:tav>
                                      </p:tavLst>
                                    </p:anim>
                                    <p:anim calcmode="lin" valueType="num">
                                      <p:cBhvr>
                                        <p:cTn id="27" dur="500" fill="hold"/>
                                        <p:tgtEl>
                                          <p:spTgt spid="294"/>
                                        </p:tgtEl>
                                        <p:attrNameLst>
                                          <p:attrName>ppt_h</p:attrName>
                                        </p:attrNameLst>
                                      </p:cBhvr>
                                      <p:tavLst>
                                        <p:tav tm="0">
                                          <p:val>
                                            <p:fltVal val="0"/>
                                          </p:val>
                                        </p:tav>
                                        <p:tav tm="100000">
                                          <p:val>
                                            <p:strVal val="#ppt_h"/>
                                          </p:val>
                                        </p:tav>
                                      </p:tavLst>
                                    </p:anim>
                                    <p:animEffect transition="in" filter="fade">
                                      <p:cBhvr>
                                        <p:cTn id="28" dur="500"/>
                                        <p:tgtEl>
                                          <p:spTgt spid="294"/>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wipe(down)">
                                      <p:cBhvr>
                                        <p:cTn id="32" dur="250"/>
                                        <p:tgtEl>
                                          <p:spTgt spid="297"/>
                                        </p:tgtEl>
                                      </p:cBhvr>
                                    </p:animEffect>
                                  </p:childTnLst>
                                </p:cTn>
                              </p:par>
                            </p:childTnLst>
                          </p:cTn>
                        </p:par>
                        <p:par>
                          <p:cTn id="33" fill="hold">
                            <p:stCondLst>
                              <p:cond delay="750"/>
                            </p:stCondLst>
                            <p:childTnLst>
                              <p:par>
                                <p:cTn id="34" presetID="22" presetClass="entr" presetSubtype="4" fill="hold" nodeType="after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wipe(down)">
                                      <p:cBhvr>
                                        <p:cTn id="36" dur="250"/>
                                        <p:tgtEl>
                                          <p:spTgt spid="260"/>
                                        </p:tgtEl>
                                      </p:cBhvr>
                                    </p:animEffect>
                                  </p:childTnLst>
                                </p:cTn>
                              </p:par>
                            </p:childTnLst>
                          </p:cTn>
                        </p:par>
                        <p:par>
                          <p:cTn id="37" fill="hold">
                            <p:stCondLst>
                              <p:cond delay="1000"/>
                            </p:stCondLst>
                            <p:childTnLst>
                              <p:par>
                                <p:cTn id="38" presetID="22" presetClass="entr" presetSubtype="1" fill="hold" grpId="0" nodeType="afterEffect">
                                  <p:stCondLst>
                                    <p:cond delay="0"/>
                                  </p:stCondLst>
                                  <p:childTnLst>
                                    <p:set>
                                      <p:cBhvr>
                                        <p:cTn id="39" dur="1" fill="hold">
                                          <p:stCondLst>
                                            <p:cond delay="0"/>
                                          </p:stCondLst>
                                        </p:cTn>
                                        <p:tgtEl>
                                          <p:spTgt spid="448"/>
                                        </p:tgtEl>
                                        <p:attrNameLst>
                                          <p:attrName>style.visibility</p:attrName>
                                        </p:attrNameLst>
                                      </p:cBhvr>
                                      <p:to>
                                        <p:strVal val="visible"/>
                                      </p:to>
                                    </p:set>
                                    <p:animEffect transition="in" filter="wipe(up)">
                                      <p:cBhvr>
                                        <p:cTn id="40" dur="250"/>
                                        <p:tgtEl>
                                          <p:spTgt spid="448"/>
                                        </p:tgtEl>
                                      </p:cBhvr>
                                    </p:animEffect>
                                  </p:childTnLst>
                                </p:cTn>
                              </p:par>
                            </p:childTnLst>
                          </p:cTn>
                        </p:par>
                        <p:par>
                          <p:cTn id="41" fill="hold">
                            <p:stCondLst>
                              <p:cond delay="1250"/>
                            </p:stCondLst>
                            <p:childTnLst>
                              <p:par>
                                <p:cTn id="42" presetID="22" presetClass="entr" presetSubtype="8" fill="hold" grpId="0" nodeType="afterEffect">
                                  <p:stCondLst>
                                    <p:cond delay="0"/>
                                  </p:stCondLst>
                                  <p:childTnLst>
                                    <p:set>
                                      <p:cBhvr>
                                        <p:cTn id="43" dur="1" fill="hold">
                                          <p:stCondLst>
                                            <p:cond delay="0"/>
                                          </p:stCondLst>
                                        </p:cTn>
                                        <p:tgtEl>
                                          <p:spTgt spid="445"/>
                                        </p:tgtEl>
                                        <p:attrNameLst>
                                          <p:attrName>style.visibility</p:attrName>
                                        </p:attrNameLst>
                                      </p:cBhvr>
                                      <p:to>
                                        <p:strVal val="visible"/>
                                      </p:to>
                                    </p:set>
                                    <p:animEffect transition="in" filter="wipe(left)">
                                      <p:cBhvr>
                                        <p:cTn id="44" dur="500"/>
                                        <p:tgtEl>
                                          <p:spTgt spid="445"/>
                                        </p:tgtEl>
                                      </p:cBhvr>
                                    </p:animEffect>
                                  </p:childTnLst>
                                </p:cTn>
                              </p:par>
                            </p:childTnLst>
                          </p:cTn>
                        </p:par>
                        <p:par>
                          <p:cTn id="45" fill="hold">
                            <p:stCondLst>
                              <p:cond delay="1750"/>
                            </p:stCondLst>
                            <p:childTnLst>
                              <p:par>
                                <p:cTn id="46" presetID="22" presetClass="entr" presetSubtype="1" fill="hold" grpId="0" nodeType="afterEffect">
                                  <p:stCondLst>
                                    <p:cond delay="0"/>
                                  </p:stCondLst>
                                  <p:childTnLst>
                                    <p:set>
                                      <p:cBhvr>
                                        <p:cTn id="47" dur="1" fill="hold">
                                          <p:stCondLst>
                                            <p:cond delay="0"/>
                                          </p:stCondLst>
                                        </p:cTn>
                                        <p:tgtEl>
                                          <p:spTgt spid="314"/>
                                        </p:tgtEl>
                                        <p:attrNameLst>
                                          <p:attrName>style.visibility</p:attrName>
                                        </p:attrNameLst>
                                      </p:cBhvr>
                                      <p:to>
                                        <p:strVal val="visible"/>
                                      </p:to>
                                    </p:set>
                                    <p:animEffect transition="in" filter="wipe(up)">
                                      <p:cBhvr>
                                        <p:cTn id="48" dur="250"/>
                                        <p:tgtEl>
                                          <p:spTgt spid="314"/>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439"/>
                                        </p:tgtEl>
                                        <p:attrNameLst>
                                          <p:attrName>style.visibility</p:attrName>
                                        </p:attrNameLst>
                                      </p:cBhvr>
                                      <p:to>
                                        <p:strVal val="visible"/>
                                      </p:to>
                                    </p:set>
                                    <p:anim calcmode="lin" valueType="num">
                                      <p:cBhvr>
                                        <p:cTn id="52" dur="500" fill="hold"/>
                                        <p:tgtEl>
                                          <p:spTgt spid="439"/>
                                        </p:tgtEl>
                                        <p:attrNameLst>
                                          <p:attrName>ppt_w</p:attrName>
                                        </p:attrNameLst>
                                      </p:cBhvr>
                                      <p:tavLst>
                                        <p:tav tm="0">
                                          <p:val>
                                            <p:fltVal val="0"/>
                                          </p:val>
                                        </p:tav>
                                        <p:tav tm="100000">
                                          <p:val>
                                            <p:strVal val="#ppt_w"/>
                                          </p:val>
                                        </p:tav>
                                      </p:tavLst>
                                    </p:anim>
                                    <p:anim calcmode="lin" valueType="num">
                                      <p:cBhvr>
                                        <p:cTn id="53" dur="500" fill="hold"/>
                                        <p:tgtEl>
                                          <p:spTgt spid="439"/>
                                        </p:tgtEl>
                                        <p:attrNameLst>
                                          <p:attrName>ppt_h</p:attrName>
                                        </p:attrNameLst>
                                      </p:cBhvr>
                                      <p:tavLst>
                                        <p:tav tm="0">
                                          <p:val>
                                            <p:fltVal val="0"/>
                                          </p:val>
                                        </p:tav>
                                        <p:tav tm="100000">
                                          <p:val>
                                            <p:strVal val="#ppt_h"/>
                                          </p:val>
                                        </p:tav>
                                      </p:tavLst>
                                    </p:anim>
                                    <p:animEffect transition="in" filter="fade">
                                      <p:cBhvr>
                                        <p:cTn id="54" dur="500"/>
                                        <p:tgtEl>
                                          <p:spTgt spid="439"/>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442"/>
                                        </p:tgtEl>
                                        <p:attrNameLst>
                                          <p:attrName>style.visibility</p:attrName>
                                        </p:attrNameLst>
                                      </p:cBhvr>
                                      <p:to>
                                        <p:strVal val="visible"/>
                                      </p:to>
                                    </p:set>
                                    <p:animEffect transition="in" filter="wipe(left)">
                                      <p:cBhvr>
                                        <p:cTn id="58" dur="250"/>
                                        <p:tgtEl>
                                          <p:spTgt spid="442"/>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432"/>
                                        </p:tgtEl>
                                        <p:attrNameLst>
                                          <p:attrName>style.visibility</p:attrName>
                                        </p:attrNameLst>
                                      </p:cBhvr>
                                      <p:to>
                                        <p:strVal val="visible"/>
                                      </p:to>
                                    </p:set>
                                    <p:animEffect transition="in" filter="wipe(left)">
                                      <p:cBhvr>
                                        <p:cTn id="62" dur="250"/>
                                        <p:tgtEl>
                                          <p:spTgt spid="43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96"/>
                                        </p:tgtEl>
                                        <p:attrNameLst>
                                          <p:attrName>style.visibility</p:attrName>
                                        </p:attrNameLst>
                                      </p:cBhvr>
                                      <p:to>
                                        <p:strVal val="visible"/>
                                      </p:to>
                                    </p:set>
                                    <p:anim calcmode="lin" valueType="num">
                                      <p:cBhvr>
                                        <p:cTn id="67" dur="250" fill="hold"/>
                                        <p:tgtEl>
                                          <p:spTgt spid="296"/>
                                        </p:tgtEl>
                                        <p:attrNameLst>
                                          <p:attrName>ppt_w</p:attrName>
                                        </p:attrNameLst>
                                      </p:cBhvr>
                                      <p:tavLst>
                                        <p:tav tm="0">
                                          <p:val>
                                            <p:fltVal val="0"/>
                                          </p:val>
                                        </p:tav>
                                        <p:tav tm="100000">
                                          <p:val>
                                            <p:strVal val="#ppt_w"/>
                                          </p:val>
                                        </p:tav>
                                      </p:tavLst>
                                    </p:anim>
                                    <p:anim calcmode="lin" valueType="num">
                                      <p:cBhvr>
                                        <p:cTn id="68" dur="250" fill="hold"/>
                                        <p:tgtEl>
                                          <p:spTgt spid="296"/>
                                        </p:tgtEl>
                                        <p:attrNameLst>
                                          <p:attrName>ppt_h</p:attrName>
                                        </p:attrNameLst>
                                      </p:cBhvr>
                                      <p:tavLst>
                                        <p:tav tm="0">
                                          <p:val>
                                            <p:fltVal val="0"/>
                                          </p:val>
                                        </p:tav>
                                        <p:tav tm="100000">
                                          <p:val>
                                            <p:strVal val="#ppt_h"/>
                                          </p:val>
                                        </p:tav>
                                      </p:tavLst>
                                    </p:anim>
                                    <p:animEffect transition="in" filter="fade">
                                      <p:cBhvr>
                                        <p:cTn id="69" dur="250"/>
                                        <p:tgtEl>
                                          <p:spTgt spid="296"/>
                                        </p:tgtEl>
                                      </p:cBhvr>
                                    </p:animEffect>
                                  </p:childTnLst>
                                </p:cTn>
                              </p:par>
                            </p:childTnLst>
                          </p:cTn>
                        </p:par>
                        <p:par>
                          <p:cTn id="70" fill="hold">
                            <p:stCondLst>
                              <p:cond delay="250"/>
                            </p:stCondLst>
                            <p:childTnLst>
                              <p:par>
                                <p:cTn id="71" presetID="22" presetClass="entr" presetSubtype="1" fill="hold" nodeType="afterEffect">
                                  <p:stCondLst>
                                    <p:cond delay="0"/>
                                  </p:stCondLst>
                                  <p:childTnLst>
                                    <p:set>
                                      <p:cBhvr>
                                        <p:cTn id="72" dur="1" fill="hold">
                                          <p:stCondLst>
                                            <p:cond delay="0"/>
                                          </p:stCondLst>
                                        </p:cTn>
                                        <p:tgtEl>
                                          <p:spTgt spid="280"/>
                                        </p:tgtEl>
                                        <p:attrNameLst>
                                          <p:attrName>style.visibility</p:attrName>
                                        </p:attrNameLst>
                                      </p:cBhvr>
                                      <p:to>
                                        <p:strVal val="visible"/>
                                      </p:to>
                                    </p:set>
                                    <p:animEffect transition="in" filter="wipe(up)">
                                      <p:cBhvr>
                                        <p:cTn id="73" dur="250"/>
                                        <p:tgtEl>
                                          <p:spTgt spid="280"/>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228"/>
                                        </p:tgtEl>
                                        <p:attrNameLst>
                                          <p:attrName>style.visibility</p:attrName>
                                        </p:attrNameLst>
                                      </p:cBhvr>
                                      <p:to>
                                        <p:strVal val="visible"/>
                                      </p:to>
                                    </p:set>
                                    <p:animEffect transition="in" filter="wipe(down)">
                                      <p:cBhvr>
                                        <p:cTn id="77" dur="250"/>
                                        <p:tgtEl>
                                          <p:spTgt spid="228"/>
                                        </p:tgtEl>
                                      </p:cBhvr>
                                    </p:animEffect>
                                  </p:childTnLst>
                                </p:cTn>
                              </p:par>
                            </p:childTnLst>
                          </p:cTn>
                        </p:par>
                        <p:par>
                          <p:cTn id="78" fill="hold">
                            <p:stCondLst>
                              <p:cond delay="750"/>
                            </p:stCondLst>
                            <p:childTnLst>
                              <p:par>
                                <p:cTn id="79" presetID="22" presetClass="entr" presetSubtype="8" fill="hold" grpId="0" nodeType="afterEffect">
                                  <p:stCondLst>
                                    <p:cond delay="0"/>
                                  </p:stCondLst>
                                  <p:childTnLst>
                                    <p:set>
                                      <p:cBhvr>
                                        <p:cTn id="80" dur="1" fill="hold">
                                          <p:stCondLst>
                                            <p:cond delay="0"/>
                                          </p:stCondLst>
                                        </p:cTn>
                                        <p:tgtEl>
                                          <p:spTgt spid="431"/>
                                        </p:tgtEl>
                                        <p:attrNameLst>
                                          <p:attrName>style.visibility</p:attrName>
                                        </p:attrNameLst>
                                      </p:cBhvr>
                                      <p:to>
                                        <p:strVal val="visible"/>
                                      </p:to>
                                    </p:set>
                                    <p:animEffect transition="in" filter="wipe(left)">
                                      <p:cBhvr>
                                        <p:cTn id="81" dur="500"/>
                                        <p:tgtEl>
                                          <p:spTgt spid="431"/>
                                        </p:tgtEl>
                                      </p:cBhvr>
                                    </p:animEffect>
                                  </p:childTnLst>
                                </p:cTn>
                              </p:par>
                            </p:childTnLst>
                          </p:cTn>
                        </p:par>
                        <p:par>
                          <p:cTn id="82" fill="hold">
                            <p:stCondLst>
                              <p:cond delay="1250"/>
                            </p:stCondLst>
                            <p:childTnLst>
                              <p:par>
                                <p:cTn id="83" presetID="22" presetClass="entr" presetSubtype="8" fill="hold" grpId="0" nodeType="afterEffect">
                                  <p:stCondLst>
                                    <p:cond delay="0"/>
                                  </p:stCondLst>
                                  <p:childTnLst>
                                    <p:set>
                                      <p:cBhvr>
                                        <p:cTn id="84" dur="1" fill="hold">
                                          <p:stCondLst>
                                            <p:cond delay="0"/>
                                          </p:stCondLst>
                                        </p:cTn>
                                        <p:tgtEl>
                                          <p:spTgt spid="444"/>
                                        </p:tgtEl>
                                        <p:attrNameLst>
                                          <p:attrName>style.visibility</p:attrName>
                                        </p:attrNameLst>
                                      </p:cBhvr>
                                      <p:to>
                                        <p:strVal val="visible"/>
                                      </p:to>
                                    </p:set>
                                    <p:animEffect transition="in" filter="wipe(left)">
                                      <p:cBhvr>
                                        <p:cTn id="85" dur="250"/>
                                        <p:tgtEl>
                                          <p:spTgt spid="44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433"/>
                                        </p:tgtEl>
                                        <p:attrNameLst>
                                          <p:attrName>style.visibility</p:attrName>
                                        </p:attrNameLst>
                                      </p:cBhvr>
                                      <p:to>
                                        <p:strVal val="visible"/>
                                      </p:to>
                                    </p:set>
                                    <p:animEffect transition="in" filter="wipe(left)">
                                      <p:cBhvr>
                                        <p:cTn id="89" dur="500"/>
                                        <p:tgtEl>
                                          <p:spTgt spid="433"/>
                                        </p:tgtEl>
                                      </p:cBhvr>
                                    </p:animEffect>
                                  </p:childTnLst>
                                </p:cTn>
                              </p:par>
                            </p:childTnLst>
                          </p:cTn>
                        </p:par>
                        <p:par>
                          <p:cTn id="90" fill="hold">
                            <p:stCondLst>
                              <p:cond delay="2000"/>
                            </p:stCondLst>
                            <p:childTnLst>
                              <p:par>
                                <p:cTn id="91" presetID="22" presetClass="entr" presetSubtype="8" fill="hold" grpId="0" nodeType="afterEffect">
                                  <p:stCondLst>
                                    <p:cond delay="0"/>
                                  </p:stCondLst>
                                  <p:childTnLst>
                                    <p:set>
                                      <p:cBhvr>
                                        <p:cTn id="92" dur="1" fill="hold">
                                          <p:stCondLst>
                                            <p:cond delay="0"/>
                                          </p:stCondLst>
                                        </p:cTn>
                                        <p:tgtEl>
                                          <p:spTgt spid="441"/>
                                        </p:tgtEl>
                                        <p:attrNameLst>
                                          <p:attrName>style.visibility</p:attrName>
                                        </p:attrNameLst>
                                      </p:cBhvr>
                                      <p:to>
                                        <p:strVal val="visible"/>
                                      </p:to>
                                    </p:set>
                                    <p:animEffect transition="in" filter="wipe(left)">
                                      <p:cBhvr>
                                        <p:cTn id="93" dur="500"/>
                                        <p:tgtEl>
                                          <p:spTgt spid="441"/>
                                        </p:tgtEl>
                                      </p:cBhvr>
                                    </p:animEffect>
                                  </p:childTnLst>
                                </p:cTn>
                              </p:par>
                            </p:childTnLst>
                          </p:cTn>
                        </p:par>
                        <p:par>
                          <p:cTn id="94" fill="hold">
                            <p:stCondLst>
                              <p:cond delay="2500"/>
                            </p:stCondLst>
                            <p:childTnLst>
                              <p:par>
                                <p:cTn id="95" presetID="22" presetClass="entr" presetSubtype="8" fill="hold" grpId="0" nodeType="afterEffect">
                                  <p:stCondLst>
                                    <p:cond delay="0"/>
                                  </p:stCondLst>
                                  <p:childTnLst>
                                    <p:set>
                                      <p:cBhvr>
                                        <p:cTn id="96" dur="1" fill="hold">
                                          <p:stCondLst>
                                            <p:cond delay="0"/>
                                          </p:stCondLst>
                                        </p:cTn>
                                        <p:tgtEl>
                                          <p:spTgt spid="434"/>
                                        </p:tgtEl>
                                        <p:attrNameLst>
                                          <p:attrName>style.visibility</p:attrName>
                                        </p:attrNameLst>
                                      </p:cBhvr>
                                      <p:to>
                                        <p:strVal val="visible"/>
                                      </p:to>
                                    </p:set>
                                    <p:animEffect transition="in" filter="wipe(left)">
                                      <p:cBhvr>
                                        <p:cTn id="97" dur="250"/>
                                        <p:tgtEl>
                                          <p:spTgt spid="434"/>
                                        </p:tgtEl>
                                      </p:cBhvr>
                                    </p:animEffect>
                                  </p:childTnLst>
                                </p:cTn>
                              </p:par>
                            </p:childTnLst>
                          </p:cTn>
                        </p:par>
                        <p:par>
                          <p:cTn id="98" fill="hold">
                            <p:stCondLst>
                              <p:cond delay="2750"/>
                            </p:stCondLst>
                            <p:childTnLst>
                              <p:par>
                                <p:cTn id="99" presetID="22" presetClass="entr" presetSubtype="8" fill="hold" grpId="0" nodeType="afterEffect">
                                  <p:stCondLst>
                                    <p:cond delay="0"/>
                                  </p:stCondLst>
                                  <p:childTnLst>
                                    <p:set>
                                      <p:cBhvr>
                                        <p:cTn id="100" dur="1" fill="hold">
                                          <p:stCondLst>
                                            <p:cond delay="0"/>
                                          </p:stCondLst>
                                        </p:cTn>
                                        <p:tgtEl>
                                          <p:spTgt spid="440"/>
                                        </p:tgtEl>
                                        <p:attrNameLst>
                                          <p:attrName>style.visibility</p:attrName>
                                        </p:attrNameLst>
                                      </p:cBhvr>
                                      <p:to>
                                        <p:strVal val="visible"/>
                                      </p:to>
                                    </p:set>
                                    <p:animEffect transition="in" filter="wipe(left)">
                                      <p:cBhvr>
                                        <p:cTn id="101" dur="250"/>
                                        <p:tgtEl>
                                          <p:spTgt spid="440"/>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435"/>
                                        </p:tgtEl>
                                        <p:attrNameLst>
                                          <p:attrName>style.visibility</p:attrName>
                                        </p:attrNameLst>
                                      </p:cBhvr>
                                      <p:to>
                                        <p:strVal val="visible"/>
                                      </p:to>
                                    </p:set>
                                    <p:animEffect transition="in" filter="wipe(left)">
                                      <p:cBhvr>
                                        <p:cTn id="105" dur="250"/>
                                        <p:tgtEl>
                                          <p:spTgt spid="435"/>
                                        </p:tgtEl>
                                      </p:cBhvr>
                                    </p:animEffect>
                                  </p:childTnLst>
                                </p:cTn>
                              </p:par>
                            </p:childTnLst>
                          </p:cTn>
                        </p:par>
                        <p:par>
                          <p:cTn id="106" fill="hold">
                            <p:stCondLst>
                              <p:cond delay="3250"/>
                            </p:stCondLst>
                            <p:childTnLst>
                              <p:par>
                                <p:cTn id="107" presetID="22" presetClass="entr" presetSubtype="8" fill="hold" grpId="0" nodeType="afterEffect">
                                  <p:stCondLst>
                                    <p:cond delay="0"/>
                                  </p:stCondLst>
                                  <p:childTnLst>
                                    <p:set>
                                      <p:cBhvr>
                                        <p:cTn id="108" dur="1" fill="hold">
                                          <p:stCondLst>
                                            <p:cond delay="0"/>
                                          </p:stCondLst>
                                        </p:cTn>
                                        <p:tgtEl>
                                          <p:spTgt spid="437"/>
                                        </p:tgtEl>
                                        <p:attrNameLst>
                                          <p:attrName>style.visibility</p:attrName>
                                        </p:attrNameLst>
                                      </p:cBhvr>
                                      <p:to>
                                        <p:strVal val="visible"/>
                                      </p:to>
                                    </p:set>
                                    <p:animEffect transition="in" filter="wipe(left)">
                                      <p:cBhvr>
                                        <p:cTn id="109" dur="250"/>
                                        <p:tgtEl>
                                          <p:spTgt spid="437"/>
                                        </p:tgtEl>
                                      </p:cBhvr>
                                    </p:animEffect>
                                  </p:childTnLst>
                                </p:cTn>
                              </p:par>
                            </p:childTnLst>
                          </p:cTn>
                        </p:par>
                        <p:par>
                          <p:cTn id="110" fill="hold">
                            <p:stCondLst>
                              <p:cond delay="3500"/>
                            </p:stCondLst>
                            <p:childTnLst>
                              <p:par>
                                <p:cTn id="111" presetID="53" presetClass="entr" presetSubtype="16" fill="hold" grpId="0" nodeType="afterEffect">
                                  <p:stCondLst>
                                    <p:cond delay="0"/>
                                  </p:stCondLst>
                                  <p:childTnLst>
                                    <p:set>
                                      <p:cBhvr>
                                        <p:cTn id="112" dur="1" fill="hold">
                                          <p:stCondLst>
                                            <p:cond delay="0"/>
                                          </p:stCondLst>
                                        </p:cTn>
                                        <p:tgtEl>
                                          <p:spTgt spid="295"/>
                                        </p:tgtEl>
                                        <p:attrNameLst>
                                          <p:attrName>style.visibility</p:attrName>
                                        </p:attrNameLst>
                                      </p:cBhvr>
                                      <p:to>
                                        <p:strVal val="visible"/>
                                      </p:to>
                                    </p:set>
                                    <p:anim calcmode="lin" valueType="num">
                                      <p:cBhvr>
                                        <p:cTn id="113" dur="500" fill="hold"/>
                                        <p:tgtEl>
                                          <p:spTgt spid="295"/>
                                        </p:tgtEl>
                                        <p:attrNameLst>
                                          <p:attrName>ppt_w</p:attrName>
                                        </p:attrNameLst>
                                      </p:cBhvr>
                                      <p:tavLst>
                                        <p:tav tm="0">
                                          <p:val>
                                            <p:fltVal val="0"/>
                                          </p:val>
                                        </p:tav>
                                        <p:tav tm="100000">
                                          <p:val>
                                            <p:strVal val="#ppt_w"/>
                                          </p:val>
                                        </p:tav>
                                      </p:tavLst>
                                    </p:anim>
                                    <p:anim calcmode="lin" valueType="num">
                                      <p:cBhvr>
                                        <p:cTn id="114" dur="500" fill="hold"/>
                                        <p:tgtEl>
                                          <p:spTgt spid="295"/>
                                        </p:tgtEl>
                                        <p:attrNameLst>
                                          <p:attrName>ppt_h</p:attrName>
                                        </p:attrNameLst>
                                      </p:cBhvr>
                                      <p:tavLst>
                                        <p:tav tm="0">
                                          <p:val>
                                            <p:fltVal val="0"/>
                                          </p:val>
                                        </p:tav>
                                        <p:tav tm="100000">
                                          <p:val>
                                            <p:strVal val="#ppt_h"/>
                                          </p:val>
                                        </p:tav>
                                      </p:tavLst>
                                    </p:anim>
                                    <p:animEffect transition="in" filter="fade">
                                      <p:cBhvr>
                                        <p:cTn id="115" dur="500"/>
                                        <p:tgtEl>
                                          <p:spTgt spid="295"/>
                                        </p:tgtEl>
                                      </p:cBhvr>
                                    </p:animEffect>
                                  </p:childTnLst>
                                </p:cTn>
                              </p:par>
                            </p:childTnLst>
                          </p:cTn>
                        </p:par>
                        <p:par>
                          <p:cTn id="116" fill="hold">
                            <p:stCondLst>
                              <p:cond delay="4000"/>
                            </p:stCondLst>
                            <p:childTnLst>
                              <p:par>
                                <p:cTn id="117" presetID="22" presetClass="entr" presetSubtype="1" fill="hold" nodeType="afterEffect">
                                  <p:stCondLst>
                                    <p:cond delay="0"/>
                                  </p:stCondLst>
                                  <p:childTnLst>
                                    <p:set>
                                      <p:cBhvr>
                                        <p:cTn id="118" dur="1" fill="hold">
                                          <p:stCondLst>
                                            <p:cond delay="0"/>
                                          </p:stCondLst>
                                        </p:cTn>
                                        <p:tgtEl>
                                          <p:spTgt spid="247"/>
                                        </p:tgtEl>
                                        <p:attrNameLst>
                                          <p:attrName>style.visibility</p:attrName>
                                        </p:attrNameLst>
                                      </p:cBhvr>
                                      <p:to>
                                        <p:strVal val="visible"/>
                                      </p:to>
                                    </p:set>
                                    <p:animEffect transition="in" filter="wipe(up)">
                                      <p:cBhvr>
                                        <p:cTn id="119" dur="500"/>
                                        <p:tgtEl>
                                          <p:spTgt spid="247"/>
                                        </p:tgtEl>
                                      </p:cBhvr>
                                    </p:animEffect>
                                  </p:childTnLst>
                                </p:cTn>
                              </p:par>
                            </p:childTnLst>
                          </p:cTn>
                        </p:par>
                        <p:par>
                          <p:cTn id="120" fill="hold">
                            <p:stCondLst>
                              <p:cond delay="4500"/>
                            </p:stCondLst>
                            <p:childTnLst>
                              <p:par>
                                <p:cTn id="121" presetID="22" presetClass="entr" presetSubtype="4" fill="hold" grpId="0" nodeType="afterEffect">
                                  <p:stCondLst>
                                    <p:cond delay="0"/>
                                  </p:stCondLst>
                                  <p:childTnLst>
                                    <p:set>
                                      <p:cBhvr>
                                        <p:cTn id="122" dur="1" fill="hold">
                                          <p:stCondLst>
                                            <p:cond delay="0"/>
                                          </p:stCondLst>
                                        </p:cTn>
                                        <p:tgtEl>
                                          <p:spTgt spid="279"/>
                                        </p:tgtEl>
                                        <p:attrNameLst>
                                          <p:attrName>style.visibility</p:attrName>
                                        </p:attrNameLst>
                                      </p:cBhvr>
                                      <p:to>
                                        <p:strVal val="visible"/>
                                      </p:to>
                                    </p:set>
                                    <p:animEffect transition="in" filter="wipe(down)">
                                      <p:cBhvr>
                                        <p:cTn id="123" dur="500"/>
                                        <p:tgtEl>
                                          <p:spTgt spid="279"/>
                                        </p:tgtEl>
                                      </p:cBhvr>
                                    </p:animEffect>
                                  </p:childTnLst>
                                </p:cTn>
                              </p:par>
                            </p:childTnLst>
                          </p:cTn>
                        </p:par>
                        <p:par>
                          <p:cTn id="124" fill="hold">
                            <p:stCondLst>
                              <p:cond delay="5000"/>
                            </p:stCondLst>
                            <p:childTnLst>
                              <p:par>
                                <p:cTn id="125" presetID="22" presetClass="entr" presetSubtype="8" fill="hold" grpId="0" nodeType="afterEffect">
                                  <p:stCondLst>
                                    <p:cond delay="0"/>
                                  </p:stCondLst>
                                  <p:childTnLst>
                                    <p:set>
                                      <p:cBhvr>
                                        <p:cTn id="126" dur="1" fill="hold">
                                          <p:stCondLst>
                                            <p:cond delay="0"/>
                                          </p:stCondLst>
                                        </p:cTn>
                                        <p:tgtEl>
                                          <p:spTgt spid="313"/>
                                        </p:tgtEl>
                                        <p:attrNameLst>
                                          <p:attrName>style.visibility</p:attrName>
                                        </p:attrNameLst>
                                      </p:cBhvr>
                                      <p:to>
                                        <p:strVal val="visible"/>
                                      </p:to>
                                    </p:set>
                                    <p:animEffect transition="in" filter="wipe(left)">
                                      <p:cBhvr>
                                        <p:cTn id="127" dur="500"/>
                                        <p:tgtEl>
                                          <p:spTgt spid="313"/>
                                        </p:tgtEl>
                                      </p:cBhvr>
                                    </p:animEffect>
                                  </p:childTnLst>
                                </p:cTn>
                              </p:par>
                            </p:childTnLst>
                          </p:cTn>
                        </p:par>
                        <p:par>
                          <p:cTn id="128" fill="hold">
                            <p:stCondLst>
                              <p:cond delay="5500"/>
                            </p:stCondLst>
                            <p:childTnLst>
                              <p:par>
                                <p:cTn id="129" presetID="10" presetClass="entr" presetSubtype="0" fill="hold" nodeType="afterEffect">
                                  <p:stCondLst>
                                    <p:cond delay="0"/>
                                  </p:stCondLst>
                                  <p:childTnLst>
                                    <p:set>
                                      <p:cBhvr>
                                        <p:cTn id="130" dur="1" fill="hold">
                                          <p:stCondLst>
                                            <p:cond delay="0"/>
                                          </p:stCondLst>
                                        </p:cTn>
                                        <p:tgtEl>
                                          <p:spTgt spid="276"/>
                                        </p:tgtEl>
                                        <p:attrNameLst>
                                          <p:attrName>style.visibility</p:attrName>
                                        </p:attrNameLst>
                                      </p:cBhvr>
                                      <p:to>
                                        <p:strVal val="visible"/>
                                      </p:to>
                                    </p:set>
                                    <p:animEffect transition="in" filter="fade">
                                      <p:cBhvr>
                                        <p:cTn id="131" dur="250"/>
                                        <p:tgtEl>
                                          <p:spTgt spid="2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446"/>
                                        </p:tgtEl>
                                        <p:attrNameLst>
                                          <p:attrName>style.visibility</p:attrName>
                                        </p:attrNameLst>
                                      </p:cBhvr>
                                      <p:to>
                                        <p:strVal val="visible"/>
                                      </p:to>
                                    </p:set>
                                    <p:animEffect transition="in" filter="wipe(up)">
                                      <p:cBhvr>
                                        <p:cTn id="136" dur="250"/>
                                        <p:tgtEl>
                                          <p:spTgt spid="446"/>
                                        </p:tgtEl>
                                      </p:cBhvr>
                                    </p:animEffect>
                                  </p:childTnLst>
                                </p:cTn>
                              </p:par>
                            </p:childTnLst>
                          </p:cTn>
                        </p:par>
                        <p:par>
                          <p:cTn id="137" fill="hold">
                            <p:stCondLst>
                              <p:cond delay="250"/>
                            </p:stCondLst>
                            <p:childTnLst>
                              <p:par>
                                <p:cTn id="138" presetID="22" presetClass="entr" presetSubtype="1" fill="hold" grpId="0" nodeType="afterEffect">
                                  <p:stCondLst>
                                    <p:cond delay="0"/>
                                  </p:stCondLst>
                                  <p:childTnLst>
                                    <p:set>
                                      <p:cBhvr>
                                        <p:cTn id="139" dur="1" fill="hold">
                                          <p:stCondLst>
                                            <p:cond delay="0"/>
                                          </p:stCondLst>
                                        </p:cTn>
                                        <p:tgtEl>
                                          <p:spTgt spid="315"/>
                                        </p:tgtEl>
                                        <p:attrNameLst>
                                          <p:attrName>style.visibility</p:attrName>
                                        </p:attrNameLst>
                                      </p:cBhvr>
                                      <p:to>
                                        <p:strVal val="visible"/>
                                      </p:to>
                                    </p:set>
                                    <p:animEffect transition="in" filter="wipe(up)">
                                      <p:cBhvr>
                                        <p:cTn id="140" dur="250"/>
                                        <p:tgtEl>
                                          <p:spTgt spid="315"/>
                                        </p:tgtEl>
                                      </p:cBhvr>
                                    </p:animEffect>
                                  </p:childTnLst>
                                </p:cTn>
                              </p:par>
                            </p:childTnLst>
                          </p:cTn>
                        </p:par>
                        <p:par>
                          <p:cTn id="141" fill="hold">
                            <p:stCondLst>
                              <p:cond delay="500"/>
                            </p:stCondLst>
                            <p:childTnLst>
                              <p:par>
                                <p:cTn id="142" presetID="22" presetClass="entr" presetSubtype="1" fill="hold" grpId="0" nodeType="afterEffect">
                                  <p:stCondLst>
                                    <p:cond delay="0"/>
                                  </p:stCondLst>
                                  <p:childTnLst>
                                    <p:set>
                                      <p:cBhvr>
                                        <p:cTn id="143" dur="1" fill="hold">
                                          <p:stCondLst>
                                            <p:cond delay="0"/>
                                          </p:stCondLst>
                                        </p:cTn>
                                        <p:tgtEl>
                                          <p:spTgt spid="443"/>
                                        </p:tgtEl>
                                        <p:attrNameLst>
                                          <p:attrName>style.visibility</p:attrName>
                                        </p:attrNameLst>
                                      </p:cBhvr>
                                      <p:to>
                                        <p:strVal val="visible"/>
                                      </p:to>
                                    </p:set>
                                    <p:animEffect transition="in" filter="wipe(up)">
                                      <p:cBhvr>
                                        <p:cTn id="144" dur="250"/>
                                        <p:tgtEl>
                                          <p:spTgt spid="443"/>
                                        </p:tgtEl>
                                      </p:cBhvr>
                                    </p:animEffect>
                                  </p:childTnLst>
                                </p:cTn>
                              </p:par>
                            </p:childTnLst>
                          </p:cTn>
                        </p:par>
                        <p:par>
                          <p:cTn id="145" fill="hold">
                            <p:stCondLst>
                              <p:cond delay="750"/>
                            </p:stCondLst>
                            <p:childTnLst>
                              <p:par>
                                <p:cTn id="146" presetID="22" presetClass="entr" presetSubtype="1" fill="hold" grpId="0" nodeType="afterEffect">
                                  <p:stCondLst>
                                    <p:cond delay="0"/>
                                  </p:stCondLst>
                                  <p:childTnLst>
                                    <p:set>
                                      <p:cBhvr>
                                        <p:cTn id="147" dur="1" fill="hold">
                                          <p:stCondLst>
                                            <p:cond delay="0"/>
                                          </p:stCondLst>
                                        </p:cTn>
                                        <p:tgtEl>
                                          <p:spTgt spid="436"/>
                                        </p:tgtEl>
                                        <p:attrNameLst>
                                          <p:attrName>style.visibility</p:attrName>
                                        </p:attrNameLst>
                                      </p:cBhvr>
                                      <p:to>
                                        <p:strVal val="visible"/>
                                      </p:to>
                                    </p:set>
                                    <p:animEffect transition="in" filter="wipe(up)">
                                      <p:cBhvr>
                                        <p:cTn id="148" dur="250"/>
                                        <p:tgtEl>
                                          <p:spTgt spid="436"/>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438"/>
                                        </p:tgtEl>
                                        <p:attrNameLst>
                                          <p:attrName>style.visibility</p:attrName>
                                        </p:attrNameLst>
                                      </p:cBhvr>
                                      <p:to>
                                        <p:strVal val="visible"/>
                                      </p:to>
                                    </p:set>
                                    <p:animEffect transition="in" filter="wipe(up)">
                                      <p:cBhvr>
                                        <p:cTn id="152" dur="25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79" grpId="0"/>
      <p:bldP spid="293" grpId="0" animBg="1"/>
      <p:bldP spid="294" grpId="0" animBg="1"/>
      <p:bldP spid="295" grpId="0" animBg="1"/>
      <p:bldP spid="296" grpId="0" animBg="1"/>
      <p:bldP spid="313" grpId="0" animBg="1"/>
      <p:bldP spid="314" grpId="0" animBg="1"/>
      <p:bldP spid="315" grpId="0" animBg="1"/>
      <p:bldP spid="431" grpId="0" animBg="1"/>
      <p:bldP spid="432" grpId="0"/>
      <p:bldP spid="433" grpId="0"/>
      <p:bldP spid="434" grpId="0"/>
      <p:bldP spid="435" grpId="0"/>
      <p:bldP spid="436" grpId="0"/>
      <p:bldP spid="437" grpId="0" animBg="1"/>
      <p:bldP spid="438" grpId="0" animBg="1"/>
      <p:bldP spid="439" grpId="0" animBg="1"/>
      <p:bldP spid="440" grpId="0" animBg="1"/>
      <p:bldP spid="441" grpId="0" animBg="1"/>
      <p:bldP spid="442" grpId="0"/>
      <p:bldP spid="443" grpId="0"/>
      <p:bldP spid="444" grpId="0"/>
      <p:bldP spid="445" grpId="0" animBg="1"/>
      <p:bldP spid="447" grpId="0"/>
      <p:bldP spid="4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290181"/>
            <a:ext cx="8465779" cy="523220"/>
          </a:xfrm>
          <a:prstGeom prst="rect">
            <a:avLst/>
          </a:prstGeom>
          <a:noFill/>
        </p:spPr>
        <p:txBody>
          <a:bodyPr wrap="none" rtlCol="0">
            <a:spAutoFit/>
          </a:bodyPr>
          <a:lstStyle/>
          <a:p>
            <a:r>
              <a:rPr lang="fi-FI" sz="2800" dirty="0" err="1">
                <a:latin typeface="Consolas" panose="020B0609020204030204" pitchFamily="49" charset="0"/>
                <a:cs typeface="Consolas" panose="020B0609020204030204" pitchFamily="49" charset="0"/>
              </a:rPr>
              <a:t>Be</a:t>
            </a:r>
            <a:r>
              <a:rPr lang="fi-FI" sz="2800" dirty="0">
                <a:latin typeface="Consolas" panose="020B0609020204030204" pitchFamily="49" charset="0"/>
                <a:cs typeface="Consolas" panose="020B0609020204030204" pitchFamily="49" charset="0"/>
              </a:rPr>
              <a:t> </a:t>
            </a:r>
            <a:r>
              <a:rPr lang="fi-FI" sz="2800" dirty="0" err="1">
                <a:latin typeface="Consolas" panose="020B0609020204030204" pitchFamily="49" charset="0"/>
                <a:cs typeface="Consolas" panose="020B0609020204030204" pitchFamily="49" charset="0"/>
              </a:rPr>
              <a:t>wary</a:t>
            </a:r>
            <a:r>
              <a:rPr lang="fi-FI" sz="2800" dirty="0">
                <a:latin typeface="Consolas" panose="020B0609020204030204" pitchFamily="49" charset="0"/>
                <a:cs typeface="Consolas" panose="020B0609020204030204" pitchFamily="49" charset="0"/>
              </a:rPr>
              <a:t> of </a:t>
            </a:r>
            <a:r>
              <a:rPr lang="fi-FI" sz="2800" dirty="0" err="1">
                <a:latin typeface="Consolas" panose="020B0609020204030204" pitchFamily="49" charset="0"/>
                <a:cs typeface="Consolas" panose="020B0609020204030204" pitchFamily="49" charset="0"/>
              </a:rPr>
              <a:t>potential</a:t>
            </a:r>
            <a:r>
              <a:rPr lang="fi-FI" sz="2800" dirty="0">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vendor</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lock</a:t>
            </a:r>
            <a:r>
              <a:rPr lang="fi-FI" sz="2800" dirty="0">
                <a:solidFill>
                  <a:srgbClr val="48AFEE"/>
                </a:solidFill>
                <a:latin typeface="Consolas" panose="020B0609020204030204" pitchFamily="49" charset="0"/>
                <a:cs typeface="Consolas" panose="020B0609020204030204" pitchFamily="49" charset="0"/>
              </a:rPr>
              <a:t>-in </a:t>
            </a:r>
            <a:r>
              <a:rPr lang="fi-FI" sz="2800" dirty="0" err="1">
                <a:latin typeface="Consolas" panose="020B0609020204030204" pitchFamily="49" charset="0"/>
                <a:cs typeface="Consolas" panose="020B0609020204030204" pitchFamily="49" charset="0"/>
              </a:rPr>
              <a:t>issues</a:t>
            </a:r>
            <a:endParaRPr lang="fi-FI" sz="28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342182" y="2433282"/>
            <a:ext cx="7262190" cy="2246769"/>
          </a:xfrm>
          <a:prstGeom prst="rect">
            <a:avLst/>
          </a:prstGeom>
        </p:spPr>
        <p:txBody>
          <a:bodyPr wrap="square">
            <a:spAutoFit/>
          </a:bodyPr>
          <a:lstStyle/>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Company’s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entire</a:t>
            </a:r>
            <a:r>
              <a:rPr lang="fi-FI" sz="2000" dirty="0">
                <a:solidFill>
                  <a:schemeClr val="tx1">
                    <a:lumMod val="75000"/>
                    <a:lumOff val="25000"/>
                  </a:schemeClr>
                </a:solidFill>
                <a:latin typeface="Consolas" panose="020B0609020204030204" pitchFamily="49" charset="0"/>
                <a:cs typeface="Consolas" panose="020B0609020204030204" pitchFamily="49" charset="0"/>
              </a:rPr>
              <a:t> data is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stored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with</a:t>
            </a:r>
            <a:r>
              <a:rPr lang="fi-FI" sz="2000" dirty="0">
                <a:solidFill>
                  <a:schemeClr val="tx1">
                    <a:lumMod val="75000"/>
                    <a:lumOff val="25000"/>
                  </a:schemeClr>
                </a:solidFill>
                <a:latin typeface="Consolas" panose="020B0609020204030204" pitchFamily="49" charset="0"/>
                <a:cs typeface="Consolas" panose="020B0609020204030204" pitchFamily="49" charset="0"/>
              </a:rPr>
              <a:t> a single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vendor´s</a:t>
            </a:r>
            <a:r>
              <a:rPr lang="fi-FI" sz="2000" dirty="0">
                <a:solidFill>
                  <a:schemeClr val="tx1">
                    <a:lumMod val="75000"/>
                    <a:lumOff val="25000"/>
                  </a:schemeClr>
                </a:solidFill>
                <a:latin typeface="Consolas" panose="020B0609020204030204" pitchFamily="49" charset="0"/>
                <a:cs typeface="Consolas" panose="020B0609020204030204" pitchFamily="49" charset="0"/>
              </a:rPr>
              <a:t> cloud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storage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Company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relies</a:t>
            </a:r>
            <a:r>
              <a:rPr lang="fi-FI" sz="2000" dirty="0">
                <a:solidFill>
                  <a:schemeClr val="tx1">
                    <a:lumMod val="75000"/>
                    <a:lumOff val="25000"/>
                  </a:schemeClr>
                </a:solidFill>
                <a:latin typeface="Consolas" panose="020B0609020204030204" pitchFamily="49" charset="0"/>
                <a:cs typeface="Consolas" panose="020B0609020204030204" pitchFamily="49" charset="0"/>
              </a:rPr>
              <a:t> on a single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vnedor</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all</a:t>
            </a:r>
            <a:r>
              <a:rPr lang="fi-FI" sz="2000" dirty="0">
                <a:solidFill>
                  <a:schemeClr val="tx1">
                    <a:lumMod val="75000"/>
                    <a:lumOff val="25000"/>
                  </a:schemeClr>
                </a:solidFill>
                <a:latin typeface="Consolas" panose="020B0609020204030204" pitchFamily="49" charset="0"/>
                <a:cs typeface="Consolas" panose="020B0609020204030204" pitchFamily="49" charset="0"/>
              </a:rPr>
              <a:t> of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its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computations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Changing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very</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costly</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213709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2838A15B-D5D1-6049-9CAC-77BC9BC097A8}"/>
              </a:ext>
            </a:extLst>
          </p:cNvPr>
          <p:cNvPicPr>
            <a:picLocks noChangeAspect="1"/>
          </p:cNvPicPr>
          <p:nvPr/>
        </p:nvPicPr>
        <p:blipFill rotWithShape="1">
          <a:blip r:embed="rId2"/>
          <a:srcRect t="4220" r="-1" b="8985"/>
          <a:stretch/>
        </p:blipFill>
        <p:spPr>
          <a:xfrm>
            <a:off x="-276147" y="0"/>
            <a:ext cx="12744294" cy="6858000"/>
          </a:xfrm>
          <a:prstGeom prst="rect">
            <a:avLst/>
          </a:prstGeom>
        </p:spPr>
      </p:pic>
    </p:spTree>
    <p:extLst>
      <p:ext uri="{BB962C8B-B14F-4D97-AF65-F5344CB8AC3E}">
        <p14:creationId xmlns:p14="http://schemas.microsoft.com/office/powerpoint/2010/main" val="2142040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0D8FC-FEFF-684F-99AC-FC4102B886F7}"/>
              </a:ext>
            </a:extLst>
          </p:cNvPr>
          <p:cNvPicPr>
            <a:picLocks noChangeAspect="1"/>
          </p:cNvPicPr>
          <p:nvPr/>
        </p:nvPicPr>
        <p:blipFill>
          <a:blip r:embed="rId2"/>
          <a:stretch>
            <a:fillRect/>
          </a:stretch>
        </p:blipFill>
        <p:spPr>
          <a:xfrm>
            <a:off x="1895573" y="3196936"/>
            <a:ext cx="2696357" cy="464127"/>
          </a:xfrm>
          <a:prstGeom prst="rect">
            <a:avLst/>
          </a:prstGeom>
        </p:spPr>
      </p:pic>
      <p:pic>
        <p:nvPicPr>
          <p:cNvPr id="6" name="Picture 5">
            <a:extLst>
              <a:ext uri="{FF2B5EF4-FFF2-40B4-BE49-F238E27FC236}">
                <a16:creationId xmlns:a16="http://schemas.microsoft.com/office/drawing/2014/main" id="{5167B8E3-7FB9-3E43-85A1-34330F1FE3D6}"/>
              </a:ext>
            </a:extLst>
          </p:cNvPr>
          <p:cNvPicPr>
            <a:picLocks noChangeAspect="1"/>
          </p:cNvPicPr>
          <p:nvPr/>
        </p:nvPicPr>
        <p:blipFill>
          <a:blip r:embed="rId3"/>
          <a:stretch>
            <a:fillRect/>
          </a:stretch>
        </p:blipFill>
        <p:spPr>
          <a:xfrm>
            <a:off x="5283265" y="3193063"/>
            <a:ext cx="2659091" cy="468000"/>
          </a:xfrm>
          <a:prstGeom prst="rect">
            <a:avLst/>
          </a:prstGeom>
        </p:spPr>
      </p:pic>
      <p:pic>
        <p:nvPicPr>
          <p:cNvPr id="4" name="Picture 3">
            <a:extLst>
              <a:ext uri="{FF2B5EF4-FFF2-40B4-BE49-F238E27FC236}">
                <a16:creationId xmlns:a16="http://schemas.microsoft.com/office/drawing/2014/main" id="{B07328E5-F29F-E348-A272-2FC76D6720C4}"/>
              </a:ext>
            </a:extLst>
          </p:cNvPr>
          <p:cNvPicPr>
            <a:picLocks noChangeAspect="1"/>
          </p:cNvPicPr>
          <p:nvPr/>
        </p:nvPicPr>
        <p:blipFill>
          <a:blip r:embed="rId4"/>
          <a:stretch>
            <a:fillRect/>
          </a:stretch>
        </p:blipFill>
        <p:spPr>
          <a:xfrm>
            <a:off x="8633691" y="3285194"/>
            <a:ext cx="1493982" cy="287611"/>
          </a:xfrm>
          <a:prstGeom prst="rect">
            <a:avLst/>
          </a:prstGeom>
        </p:spPr>
      </p:pic>
    </p:spTree>
    <p:extLst>
      <p:ext uri="{BB962C8B-B14F-4D97-AF65-F5344CB8AC3E}">
        <p14:creationId xmlns:p14="http://schemas.microsoft.com/office/powerpoint/2010/main" val="1055489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7677102"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Create an Azure </a:t>
            </a:r>
            <a:r>
              <a:rPr lang="fi-FI" sz="2800" dirty="0" err="1">
                <a:latin typeface="Consolas" panose="020B0609020204030204" pitchFamily="49" charset="0"/>
                <a:cs typeface="Consolas" panose="020B0609020204030204" pitchFamily="49" charset="0"/>
              </a:rPr>
              <a:t>Free</a:t>
            </a:r>
            <a:r>
              <a:rPr lang="fi-FI" sz="2800" dirty="0">
                <a:latin typeface="Consolas" panose="020B0609020204030204" pitchFamily="49" charset="0"/>
                <a:cs typeface="Consolas" panose="020B0609020204030204" pitchFamily="49" charset="0"/>
              </a:rPr>
              <a:t> </a:t>
            </a:r>
            <a:r>
              <a:rPr lang="fi-FI" sz="2800" dirty="0" err="1">
                <a:latin typeface="Consolas" panose="020B0609020204030204" pitchFamily="49" charset="0"/>
                <a:cs typeface="Consolas" panose="020B0609020204030204" pitchFamily="49" charset="0"/>
              </a:rPr>
              <a:t>Tier</a:t>
            </a:r>
            <a:r>
              <a:rPr lang="fi-FI" sz="2800" dirty="0">
                <a:latin typeface="Consolas" panose="020B0609020204030204" pitchFamily="49" charset="0"/>
                <a:cs typeface="Consolas" panose="020B0609020204030204" pitchFamily="49" charset="0"/>
              </a:rPr>
              <a:t> Subscription</a:t>
            </a:r>
          </a:p>
        </p:txBody>
      </p:sp>
      <p:sp>
        <p:nvSpPr>
          <p:cNvPr id="6" name="Rectangle 5">
            <a:extLst>
              <a:ext uri="{FF2B5EF4-FFF2-40B4-BE49-F238E27FC236}">
                <a16:creationId xmlns:a16="http://schemas.microsoft.com/office/drawing/2014/main" id="{F57F5C14-AF3C-8349-BFA9-4778F4ED0929}"/>
              </a:ext>
            </a:extLst>
          </p:cNvPr>
          <p:cNvSpPr/>
          <p:nvPr/>
        </p:nvSpPr>
        <p:spPr>
          <a:xfrm>
            <a:off x="1453019" y="1920664"/>
            <a:ext cx="8688508" cy="4093428"/>
          </a:xfrm>
          <a:prstGeom prst="rect">
            <a:avLst/>
          </a:prstGeom>
        </p:spPr>
        <p:txBody>
          <a:bodyPr wrap="square">
            <a:spAutoFit/>
          </a:bodyPr>
          <a:lstStyle/>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Go to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2"/>
              </a:rPr>
              <a:t>http://azure.com/free</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create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free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account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need</a:t>
            </a:r>
            <a:r>
              <a:rPr lang="fi-FI" sz="2000" dirty="0">
                <a:solidFill>
                  <a:schemeClr val="tx1">
                    <a:lumMod val="75000"/>
                    <a:lumOff val="25000"/>
                  </a:schemeClr>
                </a:solidFill>
                <a:latin typeface="Consolas" panose="020B0609020204030204" pitchFamily="49" charset="0"/>
                <a:cs typeface="Consolas" panose="020B0609020204030204" pitchFamily="49" charset="0"/>
              </a:rPr>
              <a:t> a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credit-card</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validation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purposes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will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not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billed</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any</a:t>
            </a:r>
            <a:r>
              <a:rPr lang="fi-FI" sz="2000" dirty="0">
                <a:solidFill>
                  <a:schemeClr val="tx1">
                    <a:lumMod val="75000"/>
                    <a:lumOff val="25000"/>
                  </a:schemeClr>
                </a:solidFill>
                <a:latin typeface="Consolas" panose="020B0609020204030204" pitchFamily="49" charset="0"/>
                <a:cs typeface="Consolas" panose="020B0609020204030204" pitchFamily="49" charset="0"/>
              </a:rPr>
              <a:t> of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2000" dirty="0">
                <a:solidFill>
                  <a:schemeClr val="tx1">
                    <a:lumMod val="75000"/>
                    <a:lumOff val="25000"/>
                  </a:schemeClr>
                </a:solidFill>
                <a:latin typeface="Consolas" panose="020B0609020204030204" pitchFamily="49" charset="0"/>
                <a:cs typeface="Consolas" panose="020B0609020204030204" pitchFamily="49" charset="0"/>
              </a:rPr>
              <a:t> on Azure.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would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manually</a:t>
            </a:r>
            <a:r>
              <a:rPr lang="fi-FI" sz="2000" dirty="0">
                <a:solidFill>
                  <a:schemeClr val="tx1">
                    <a:lumMod val="75000"/>
                    <a:lumOff val="25000"/>
                  </a:schemeClr>
                </a:solidFill>
                <a:latin typeface="Consolas" panose="020B0609020204030204" pitchFamily="49" charset="0"/>
                <a:cs typeface="Consolas" panose="020B0609020204030204" pitchFamily="49" charset="0"/>
              </a:rPr>
              <a:t> go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update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subscription</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-as-</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-go</a:t>
            </a: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will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need</a:t>
            </a:r>
            <a:r>
              <a:rPr lang="fi-FI" sz="2000" dirty="0">
                <a:solidFill>
                  <a:schemeClr val="tx1">
                    <a:lumMod val="75000"/>
                    <a:lumOff val="25000"/>
                  </a:schemeClr>
                </a:solidFill>
                <a:latin typeface="Consolas" panose="020B0609020204030204" pitchFamily="49" charset="0"/>
                <a:cs typeface="Consolas" panose="020B0609020204030204" pitchFamily="49" charset="0"/>
              </a:rPr>
              <a:t> a Microsoft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Account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1371600" lvl="2"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If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one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head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3"/>
              </a:rPr>
              <a:t>https://outlook.com</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register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account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Create a Virtual Machine on Azure</a:t>
            </a: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Quickstart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4"/>
              </a:rPr>
              <a:t>Create a Windows virtual machine in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Quickstart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5"/>
              </a:rPr>
              <a:t>Create a Linux virtual machine in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6D91FA83-33A4-3240-ACC9-AA808E9118C8}"/>
              </a:ext>
            </a:extLst>
          </p:cNvPr>
          <p:cNvSpPr txBox="1"/>
          <p:nvPr/>
        </p:nvSpPr>
        <p:spPr>
          <a:xfrm>
            <a:off x="7515912" y="6215453"/>
            <a:ext cx="4676088" cy="584775"/>
          </a:xfrm>
          <a:prstGeom prst="rect">
            <a:avLst/>
          </a:prstGeom>
          <a:noFill/>
        </p:spPr>
        <p:txBody>
          <a:bodyPr wrap="none" rtlCol="0">
            <a:spAutoFit/>
          </a:bodyPr>
          <a:lstStyle/>
          <a:p>
            <a:r>
              <a:rPr lang="fi-FI" sz="3200" dirty="0">
                <a:solidFill>
                  <a:schemeClr val="bg1"/>
                </a:solidFill>
                <a:highlight>
                  <a:srgbClr val="48AFEE"/>
                </a:highlight>
                <a:hlinkClick r:id="rId6">
                  <a:extLst>
                    <a:ext uri="{A12FA001-AC4F-418D-AE19-62706E023703}">
                      <ahyp:hlinkClr xmlns:ahyp="http://schemas.microsoft.com/office/drawing/2018/hyperlinkcolor" val="tx"/>
                    </a:ext>
                  </a:extLst>
                </a:hlinkClick>
              </a:rPr>
              <a:t>http://aka.ms/</a:t>
            </a:r>
            <a:r>
              <a:rPr lang="fi-FI" sz="3200" dirty="0" err="1">
                <a:solidFill>
                  <a:schemeClr val="bg1"/>
                </a:solidFill>
                <a:highlight>
                  <a:srgbClr val="48AFEE"/>
                </a:highlight>
                <a:hlinkClick r:id="rId6">
                  <a:extLst>
                    <a:ext uri="{A12FA001-AC4F-418D-AE19-62706E023703}">
                      <ahyp:hlinkClr xmlns:ahyp="http://schemas.microsoft.com/office/drawing/2018/hyperlinkcolor" val="tx"/>
                    </a:ext>
                  </a:extLst>
                </a:hlinkClick>
              </a:rPr>
              <a:t>theshortcu</a:t>
            </a:r>
            <a:r>
              <a:rPr lang="fi-FI" sz="3200" dirty="0" err="1">
                <a:solidFill>
                  <a:schemeClr val="bg1"/>
                </a:solidFill>
                <a:highlight>
                  <a:srgbClr val="48AFEE"/>
                </a:highlight>
                <a:hlinkClick r:id="rId6">
                  <a:extLst>
                    <a:ext uri="{A12FA001-AC4F-418D-AE19-62706E023703}">
                      <ahyp:hlinkClr xmlns:ahyp="http://schemas.microsoft.com/office/drawing/2018/hyperlinkcolor" val="tx"/>
                    </a:ext>
                  </a:extLst>
                </a:hlinkClick>
              </a:rPr>
              <a:t>t</a:t>
            </a:r>
            <a:r>
              <a:rPr lang="fi-FI" sz="3200" dirty="0">
                <a:solidFill>
                  <a:schemeClr val="bg1"/>
                </a:solidFill>
                <a:highlight>
                  <a:srgbClr val="48AFEE"/>
                </a:highlight>
              </a:rPr>
              <a:t> </a:t>
            </a:r>
          </a:p>
        </p:txBody>
      </p:sp>
    </p:spTree>
    <p:extLst>
      <p:ext uri="{BB962C8B-B14F-4D97-AF65-F5344CB8AC3E}">
        <p14:creationId xmlns:p14="http://schemas.microsoft.com/office/powerpoint/2010/main" val="422558459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Next </a:t>
            </a:r>
            <a:r>
              <a:rPr lang="fi-FI" sz="2800" dirty="0" err="1">
                <a:latin typeface="Consolas" panose="020B0609020204030204" pitchFamily="49" charset="0"/>
                <a:cs typeface="Consolas" panose="020B0609020204030204" pitchFamily="49" charset="0"/>
              </a:rPr>
              <a:t>Steps</a:t>
            </a:r>
            <a:endParaRPr lang="fi-FI" sz="28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453019" y="2073064"/>
            <a:ext cx="8300582" cy="4093428"/>
          </a:xfrm>
          <a:prstGeom prst="rect">
            <a:avLst/>
          </a:prstGeom>
        </p:spPr>
        <p:txBody>
          <a:bodyPr wrap="square">
            <a:spAutoFit/>
          </a:bodyPr>
          <a:lstStyle/>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Complete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following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courses</a:t>
            </a:r>
            <a:r>
              <a:rPr lang="fi-FI" sz="2000" dirty="0">
                <a:solidFill>
                  <a:schemeClr val="tx1">
                    <a:lumMod val="75000"/>
                    <a:lumOff val="25000"/>
                  </a:schemeClr>
                </a:solidFill>
                <a:latin typeface="Consolas" panose="020B0609020204030204" pitchFamily="49" charset="0"/>
                <a:cs typeface="Consolas" panose="020B0609020204030204" pitchFamily="49" charset="0"/>
              </a:rPr>
              <a:t> on Microsoft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Learn</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2"/>
              </a:rPr>
              <a:t>Principles of cloud </a:t>
            </a:r>
            <a:r>
              <a:rPr lang="fi-FI" sz="2000" dirty="0" err="1">
                <a:solidFill>
                  <a:schemeClr val="tx1">
                    <a:lumMod val="75000"/>
                    <a:lumOff val="25000"/>
                  </a:schemeClr>
                </a:solidFill>
                <a:latin typeface="Consolas" panose="020B0609020204030204" pitchFamily="49" charset="0"/>
                <a:cs typeface="Consolas" panose="020B0609020204030204" pitchFamily="49" charset="0"/>
                <a:hlinkClick r:id="rId2"/>
              </a:rPr>
              <a:t>computing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3"/>
              </a:rPr>
              <a:t>Manage services with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4"/>
              </a:rPr>
              <a:t>Understand the evolving world of data</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5"/>
              </a:rPr>
              <a:t>Microsoft runs on trust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lvl="1"/>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Read: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6"/>
              </a:rPr>
              <a:t>What to think about when you’re thinking of selecting your cloud service providers?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Also</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check</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7"/>
              </a:rPr>
              <a:t>cloud computing terms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list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Want</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000" dirty="0">
                <a:solidFill>
                  <a:schemeClr val="tx1">
                    <a:lumMod val="75000"/>
                    <a:lumOff val="25000"/>
                  </a:schemeClr>
                </a:solidFill>
                <a:latin typeface="Consolas" panose="020B0609020204030204" pitchFamily="49" charset="0"/>
                <a:cs typeface="Consolas" panose="020B0609020204030204" pitchFamily="49" charset="0"/>
              </a:rPr>
              <a:t> a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headstart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next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week</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8"/>
              </a:rPr>
              <a:t>5 things about Visual Studio </a:t>
            </a:r>
            <a:r>
              <a:rPr lang="fi-FI" sz="2000" dirty="0" err="1">
                <a:solidFill>
                  <a:schemeClr val="tx1">
                    <a:lumMod val="75000"/>
                    <a:lumOff val="25000"/>
                  </a:schemeClr>
                </a:solidFill>
                <a:latin typeface="Consolas" panose="020B0609020204030204" pitchFamily="49" charset="0"/>
                <a:cs typeface="Consolas" panose="020B0609020204030204" pitchFamily="49" charset="0"/>
                <a:hlinkClick r:id="rId8"/>
              </a:rPr>
              <a:t>Code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06122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122AC-228B-C445-9A95-A152954C78C0}"/>
              </a:ext>
            </a:extLst>
          </p:cNvPr>
          <p:cNvPicPr>
            <a:picLocks noChangeAspect="1"/>
          </p:cNvPicPr>
          <p:nvPr/>
        </p:nvPicPr>
        <p:blipFill>
          <a:blip r:embed="rId2"/>
          <a:stretch>
            <a:fillRect/>
          </a:stretch>
        </p:blipFill>
        <p:spPr>
          <a:xfrm>
            <a:off x="1706996" y="2842491"/>
            <a:ext cx="3108498" cy="1173018"/>
          </a:xfrm>
          <a:prstGeom prst="rect">
            <a:avLst/>
          </a:prstGeom>
        </p:spPr>
      </p:pic>
      <p:sp>
        <p:nvSpPr>
          <p:cNvPr id="5" name="TextBox 4">
            <a:extLst>
              <a:ext uri="{FF2B5EF4-FFF2-40B4-BE49-F238E27FC236}">
                <a16:creationId xmlns:a16="http://schemas.microsoft.com/office/drawing/2014/main" id="{19CCE5A0-D15B-EC44-8A66-889BEEB6D7F6}"/>
              </a:ext>
            </a:extLst>
          </p:cNvPr>
          <p:cNvSpPr txBox="1"/>
          <p:nvPr/>
        </p:nvSpPr>
        <p:spPr>
          <a:xfrm>
            <a:off x="5564447" y="2897511"/>
            <a:ext cx="5624945" cy="1200329"/>
          </a:xfrm>
          <a:prstGeom prst="rect">
            <a:avLst/>
          </a:prstGeom>
          <a:noFill/>
        </p:spPr>
        <p:txBody>
          <a:bodyPr wrap="square" rtlCol="0">
            <a:spAutoFit/>
          </a:bodyPr>
          <a:lstStyle/>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4 </a:t>
            </a:r>
            <a:r>
              <a:rPr lang="fi-FI" dirty="0" err="1">
                <a:solidFill>
                  <a:schemeClr val="bg1">
                    <a:lumMod val="50000"/>
                  </a:schemeClr>
                </a:solidFill>
                <a:latin typeface="Consolas" panose="020B0609020204030204" pitchFamily="49" charset="0"/>
                <a:cs typeface="Consolas" panose="020B0609020204030204" pitchFamily="49" charset="0"/>
              </a:rPr>
              <a:t>weeks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presenter</a:t>
            </a:r>
            <a:r>
              <a:rPr lang="fi-FI" dirty="0">
                <a:solidFill>
                  <a:schemeClr val="bg1">
                    <a:lumMod val="50000"/>
                  </a:schemeClr>
                </a:solidFill>
                <a:latin typeface="Consolas" panose="020B0609020204030204" pitchFamily="49" charset="0"/>
                <a:cs typeface="Consolas" panose="020B0609020204030204" pitchFamily="49" charset="0"/>
              </a:rPr>
              <a:t>-led </a:t>
            </a:r>
            <a:r>
              <a:rPr lang="fi-FI" dirty="0" err="1">
                <a:solidFill>
                  <a:schemeClr val="bg1">
                    <a:lumMod val="50000"/>
                  </a:schemeClr>
                </a:solidFill>
                <a:latin typeface="Consolas" panose="020B0609020204030204" pitchFamily="49" charset="0"/>
                <a:cs typeface="Consolas" panose="020B0609020204030204" pitchFamily="49" charset="0"/>
              </a:rPr>
              <a:t>training</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3 </a:t>
            </a:r>
            <a:r>
              <a:rPr lang="fi-FI" dirty="0" err="1">
                <a:solidFill>
                  <a:schemeClr val="bg1">
                    <a:lumMod val="50000"/>
                  </a:schemeClr>
                </a:solidFill>
                <a:latin typeface="Consolas" panose="020B0609020204030204" pitchFamily="49" charset="0"/>
                <a:cs typeface="Consolas" panose="020B0609020204030204" pitchFamily="49" charset="0"/>
              </a:rPr>
              <a:t>weeks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hands-on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experience</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Cloud Computing club </a:t>
            </a:r>
            <a:r>
              <a:rPr lang="fi-FI" dirty="0" err="1">
                <a:solidFill>
                  <a:schemeClr val="bg1">
                    <a:lumMod val="50000"/>
                  </a:schemeClr>
                </a:solidFill>
                <a:latin typeface="Consolas" panose="020B0609020204030204" pitchFamily="49" charset="0"/>
                <a:cs typeface="Consolas" panose="020B0609020204030204" pitchFamily="49" charset="0"/>
              </a:rPr>
              <a:t>running</a:t>
            </a:r>
            <a:r>
              <a:rPr lang="fi-FI" dirty="0">
                <a:solidFill>
                  <a:schemeClr val="bg1">
                    <a:lumMod val="50000"/>
                  </a:schemeClr>
                </a:solidFill>
                <a:latin typeface="Consolas" panose="020B0609020204030204" pitchFamily="49" charset="0"/>
                <a:cs typeface="Consolas" panose="020B0609020204030204" pitchFamily="49" charset="0"/>
              </a:rPr>
              <a:t> on </a:t>
            </a:r>
            <a:r>
              <a:rPr lang="fi-FI" dirty="0" err="1">
                <a:solidFill>
                  <a:schemeClr val="bg1">
                    <a:lumMod val="50000"/>
                  </a:schemeClr>
                </a:solidFill>
                <a:latin typeface="Consolas" panose="020B0609020204030204" pitchFamily="49" charset="0"/>
                <a:cs typeface="Consolas" panose="020B0609020204030204" pitchFamily="49" charset="0"/>
              </a:rPr>
              <a:t>Thursdays</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Azure Fundamentals </a:t>
            </a:r>
            <a:r>
              <a:rPr lang="fi-FI" dirty="0" err="1">
                <a:solidFill>
                  <a:schemeClr val="bg1">
                    <a:lumMod val="50000"/>
                  </a:schemeClr>
                </a:solidFill>
                <a:latin typeface="Consolas" panose="020B0609020204030204" pitchFamily="49" charset="0"/>
                <a:cs typeface="Consolas" panose="020B0609020204030204" pitchFamily="49" charset="0"/>
              </a:rPr>
              <a:t>Certification</a:t>
            </a:r>
            <a:r>
              <a:rPr lang="fi-FI" dirty="0">
                <a:solidFill>
                  <a:schemeClr val="bg1">
                    <a:lumMod val="50000"/>
                  </a:schemeClr>
                </a:solidFill>
                <a:latin typeface="Consolas" panose="020B0609020204030204" pitchFamily="49" charset="0"/>
                <a:cs typeface="Consolas" panose="020B0609020204030204" pitchFamily="49" charset="0"/>
              </a:rPr>
              <a:t> (AZ-900)</a:t>
            </a:r>
          </a:p>
        </p:txBody>
      </p:sp>
      <p:cxnSp>
        <p:nvCxnSpPr>
          <p:cNvPr id="6" name="Straight Connector 5">
            <a:extLst>
              <a:ext uri="{FF2B5EF4-FFF2-40B4-BE49-F238E27FC236}">
                <a16:creationId xmlns:a16="http://schemas.microsoft.com/office/drawing/2014/main" id="{4C17867A-E4D6-0446-B479-A22EE1327A6B}"/>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627548"/>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cessing_E9F5" title="Icon of two interlocked gears">
            <a:extLst>
              <a:ext uri="{FF2B5EF4-FFF2-40B4-BE49-F238E27FC236}">
                <a16:creationId xmlns:a16="http://schemas.microsoft.com/office/drawing/2014/main" id="{56A229BC-C8D7-0F42-8AE4-EBB0859C6CA2}"/>
              </a:ext>
            </a:extLst>
          </p:cNvPr>
          <p:cNvSpPr>
            <a:spLocks noChangeAspect="1" noEditPoints="1"/>
          </p:cNvSpPr>
          <p:nvPr/>
        </p:nvSpPr>
        <p:spPr bwMode="auto">
          <a:xfrm>
            <a:off x="4238368" y="2717020"/>
            <a:ext cx="930776" cy="810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Embed_ECCE" title="Icon of two chevron brackets around a backslash">
            <a:extLst>
              <a:ext uri="{FF2B5EF4-FFF2-40B4-BE49-F238E27FC236}">
                <a16:creationId xmlns:a16="http://schemas.microsoft.com/office/drawing/2014/main" id="{96E1E858-E3DA-8B46-9EAC-037DDA1B429A}"/>
              </a:ext>
            </a:extLst>
          </p:cNvPr>
          <p:cNvSpPr>
            <a:spLocks noChangeAspect="1" noEditPoints="1"/>
          </p:cNvSpPr>
          <p:nvPr/>
        </p:nvSpPr>
        <p:spPr bwMode="auto">
          <a:xfrm>
            <a:off x="9600288" y="2699571"/>
            <a:ext cx="1028140" cy="88159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 name="Freeform 13" title="Icon of a cloud">
            <a:extLst>
              <a:ext uri="{FF2B5EF4-FFF2-40B4-BE49-F238E27FC236}">
                <a16:creationId xmlns:a16="http://schemas.microsoft.com/office/drawing/2014/main" id="{20B984FF-ED69-394B-85E5-624859965998}"/>
              </a:ext>
            </a:extLst>
          </p:cNvPr>
          <p:cNvSpPr>
            <a:spLocks noChangeAspect="1"/>
          </p:cNvSpPr>
          <p:nvPr/>
        </p:nvSpPr>
        <p:spPr bwMode="auto">
          <a:xfrm>
            <a:off x="6910872" y="2816805"/>
            <a:ext cx="1116000" cy="6121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D79F3D6-7311-A846-908E-8C78FC9C7EA7}"/>
              </a:ext>
            </a:extLst>
          </p:cNvPr>
          <p:cNvSpPr/>
          <p:nvPr/>
        </p:nvSpPr>
        <p:spPr>
          <a:xfrm>
            <a:off x="1148114" y="3776653"/>
            <a:ext cx="1883850"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Patterns</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&amp; </a:t>
            </a: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Practices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3312482-854F-424E-9682-EA1FF7F4C9D3}"/>
              </a:ext>
            </a:extLst>
          </p:cNvPr>
          <p:cNvSpPr/>
          <p:nvPr/>
        </p:nvSpPr>
        <p:spPr>
          <a:xfrm>
            <a:off x="4389763" y="3776653"/>
            <a:ext cx="77938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CD &amp; CI</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41B5F0D-ABA5-644A-A58E-49E747792C49}"/>
              </a:ext>
            </a:extLst>
          </p:cNvPr>
          <p:cNvSpPr/>
          <p:nvPr/>
        </p:nvSpPr>
        <p:spPr>
          <a:xfrm>
            <a:off x="7164139" y="3776652"/>
            <a:ext cx="60946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Azure</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0ACAE2A-24CB-7F43-9C86-C344A165D08C}"/>
              </a:ext>
            </a:extLst>
          </p:cNvPr>
          <p:cNvSpPr/>
          <p:nvPr/>
        </p:nvSpPr>
        <p:spPr>
          <a:xfrm>
            <a:off x="9554748" y="3774711"/>
            <a:ext cx="11192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Development</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create" title="Icon of a pencil with an arrow around it pointing counterclockwise">
            <a:extLst>
              <a:ext uri="{FF2B5EF4-FFF2-40B4-BE49-F238E27FC236}">
                <a16:creationId xmlns:a16="http://schemas.microsoft.com/office/drawing/2014/main" id="{DC033A9C-73FB-454C-BD1E-98B26E7EDA37}"/>
              </a:ext>
            </a:extLst>
          </p:cNvPr>
          <p:cNvSpPr>
            <a:spLocks noChangeAspect="1" noEditPoints="1"/>
          </p:cNvSpPr>
          <p:nvPr/>
        </p:nvSpPr>
        <p:spPr bwMode="auto">
          <a:xfrm>
            <a:off x="1686599" y="2745225"/>
            <a:ext cx="806883" cy="790281"/>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3E0A5F81-FA2F-4B44-9D94-1C81D56373D8}"/>
              </a:ext>
            </a:extLst>
          </p:cNvPr>
          <p:cNvCxnSpPr>
            <a:cxnSpLocks/>
          </p:cNvCxnSpPr>
          <p:nvPr/>
        </p:nvCxnSpPr>
        <p:spPr>
          <a:xfrm>
            <a:off x="0" y="5759078"/>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468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50"/>
                                        <p:tgtEl>
                                          <p:spTgt spid="3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250"/>
                                        <p:tgtEl>
                                          <p:spTgt spid="31"/>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50"/>
                                        <p:tgtEl>
                                          <p:spTgt spid="4"/>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250"/>
                                        <p:tgtEl>
                                          <p:spTgt spid="32"/>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50"/>
                                        <p:tgtEl>
                                          <p:spTgt spid="8"/>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250"/>
                                        <p:tgtEl>
                                          <p:spTgt spid="33"/>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50"/>
                                        <p:tgtEl>
                                          <p:spTgt spid="7"/>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31" grpId="0"/>
      <p:bldP spid="32" grpId="0"/>
      <p:bldP spid="33" grpId="0"/>
      <p:bldP spid="34"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77EA2289-96D9-384A-BBB5-27248C9397B5}"/>
              </a:ext>
            </a:extLst>
          </p:cNvPr>
          <p:cNvSpPr/>
          <p:nvPr/>
        </p:nvSpPr>
        <p:spPr>
          <a:xfrm>
            <a:off x="2797717" y="130717"/>
            <a:ext cx="6596566" cy="65965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people_11" title="Icon of two people with a chat bubble">
            <a:extLst>
              <a:ext uri="{FF2B5EF4-FFF2-40B4-BE49-F238E27FC236}">
                <a16:creationId xmlns:a16="http://schemas.microsoft.com/office/drawing/2014/main" id="{8DC1F5BA-1855-4746-B057-CB4D50E93479}"/>
              </a:ext>
            </a:extLst>
          </p:cNvPr>
          <p:cNvSpPr>
            <a:spLocks noChangeAspect="1" noEditPoints="1"/>
          </p:cNvSpPr>
          <p:nvPr/>
        </p:nvSpPr>
        <p:spPr bwMode="auto">
          <a:xfrm>
            <a:off x="7870174" y="2932164"/>
            <a:ext cx="862339" cy="828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Education" title="Icon of a rolled paper with a ribbon stamped on it">
            <a:extLst>
              <a:ext uri="{FF2B5EF4-FFF2-40B4-BE49-F238E27FC236}">
                <a16:creationId xmlns:a16="http://schemas.microsoft.com/office/drawing/2014/main" id="{AAED1DE0-5ABF-C34F-B74B-61C380DAEF61}"/>
              </a:ext>
            </a:extLst>
          </p:cNvPr>
          <p:cNvSpPr>
            <a:spLocks noChangeAspect="1" noEditPoints="1"/>
          </p:cNvSpPr>
          <p:nvPr/>
        </p:nvSpPr>
        <p:spPr bwMode="auto">
          <a:xfrm>
            <a:off x="3787738" y="1542629"/>
            <a:ext cx="891750" cy="891750"/>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Books" title="Icon of a stack of books">
            <a:extLst>
              <a:ext uri="{FF2B5EF4-FFF2-40B4-BE49-F238E27FC236}">
                <a16:creationId xmlns:a16="http://schemas.microsoft.com/office/drawing/2014/main" id="{B3F63E4C-4848-C74F-9305-449BD9DB4E12}"/>
              </a:ext>
            </a:extLst>
          </p:cNvPr>
          <p:cNvSpPr>
            <a:spLocks noChangeAspect="1" noEditPoints="1"/>
          </p:cNvSpPr>
          <p:nvPr/>
        </p:nvSpPr>
        <p:spPr bwMode="auto">
          <a:xfrm>
            <a:off x="5515906" y="1087785"/>
            <a:ext cx="763584" cy="6029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people_6" title="Icon of a person with a screen behind them">
            <a:extLst>
              <a:ext uri="{FF2B5EF4-FFF2-40B4-BE49-F238E27FC236}">
                <a16:creationId xmlns:a16="http://schemas.microsoft.com/office/drawing/2014/main" id="{139CC383-57E6-AA4C-954F-B1C1E123B6B0}"/>
              </a:ext>
            </a:extLst>
          </p:cNvPr>
          <p:cNvSpPr>
            <a:spLocks noChangeAspect="1" noEditPoints="1"/>
          </p:cNvSpPr>
          <p:nvPr/>
        </p:nvSpPr>
        <p:spPr bwMode="auto">
          <a:xfrm>
            <a:off x="7229319" y="1271434"/>
            <a:ext cx="640855" cy="6383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LightningBolt_E945" title="Icon of a lightning bolt">
            <a:extLst>
              <a:ext uri="{FF2B5EF4-FFF2-40B4-BE49-F238E27FC236}">
                <a16:creationId xmlns:a16="http://schemas.microsoft.com/office/drawing/2014/main" id="{BC029E7A-D244-4240-A4DD-A802F3C583A8}"/>
              </a:ext>
            </a:extLst>
          </p:cNvPr>
          <p:cNvSpPr>
            <a:spLocks noChangeAspect="1"/>
          </p:cNvSpPr>
          <p:nvPr/>
        </p:nvSpPr>
        <p:spPr bwMode="auto">
          <a:xfrm>
            <a:off x="6907013" y="4573547"/>
            <a:ext cx="560457" cy="78210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DFDFC83-54CD-0E47-9A9E-EEE56FB94F21}"/>
              </a:ext>
            </a:extLst>
          </p:cNvPr>
          <p:cNvSpPr/>
          <p:nvPr/>
        </p:nvSpPr>
        <p:spPr>
          <a:xfrm>
            <a:off x="5635446" y="1757498"/>
            <a:ext cx="52450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Docs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CA93382-7C37-AE4E-B89B-1FC3E56F9B10}"/>
              </a:ext>
            </a:extLst>
          </p:cNvPr>
          <p:cNvSpPr/>
          <p:nvPr/>
        </p:nvSpPr>
        <p:spPr>
          <a:xfrm>
            <a:off x="7615296" y="3885034"/>
            <a:ext cx="14590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Weekly</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sessions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14FCDBC-D996-9547-B1D1-2D071F15745F}"/>
              </a:ext>
            </a:extLst>
          </p:cNvPr>
          <p:cNvSpPr/>
          <p:nvPr/>
        </p:nvSpPr>
        <p:spPr>
          <a:xfrm>
            <a:off x="6990138" y="2034497"/>
            <a:ext cx="11192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Conferences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B23DB3A-B983-B943-A134-E6FB51E2E431}"/>
              </a:ext>
            </a:extLst>
          </p:cNvPr>
          <p:cNvSpPr/>
          <p:nvPr/>
        </p:nvSpPr>
        <p:spPr>
          <a:xfrm>
            <a:off x="3617856" y="2494763"/>
            <a:ext cx="103425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Structured</a:t>
            </a:r>
            <a:endPar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training</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F32CCF2-8EC2-F74B-B4FE-989EFB93C067}"/>
              </a:ext>
            </a:extLst>
          </p:cNvPr>
          <p:cNvSpPr/>
          <p:nvPr/>
        </p:nvSpPr>
        <p:spPr>
          <a:xfrm>
            <a:off x="6597362" y="5448066"/>
            <a:ext cx="120417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Ingredient</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-X</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3F335D5-03E1-B040-B3DF-F4B127A93877}"/>
              </a:ext>
            </a:extLst>
          </p:cNvPr>
          <p:cNvSpPr txBox="1"/>
          <p:nvPr/>
        </p:nvSpPr>
        <p:spPr>
          <a:xfrm>
            <a:off x="4825791" y="2828836"/>
            <a:ext cx="254041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Choosing</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format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project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person</a:t>
            </a:r>
          </a:p>
        </p:txBody>
      </p:sp>
      <p:cxnSp>
        <p:nvCxnSpPr>
          <p:cNvPr id="27" name="Straight Connector 26">
            <a:extLst>
              <a:ext uri="{FF2B5EF4-FFF2-40B4-BE49-F238E27FC236}">
                <a16:creationId xmlns:a16="http://schemas.microsoft.com/office/drawing/2014/main" id="{02CC6710-211A-134C-9800-FB276C6F0FDA}"/>
              </a:ext>
            </a:extLst>
          </p:cNvPr>
          <p:cNvCxnSpPr>
            <a:cxnSpLocks/>
            <a:endCxn id="26" idx="3"/>
          </p:cNvCxnSpPr>
          <p:nvPr/>
        </p:nvCxnSpPr>
        <p:spPr>
          <a:xfrm>
            <a:off x="0" y="5759079"/>
            <a:ext cx="3763762" cy="2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Beaker_F196" title="Icon of a scientific flask with liquid in it">
            <a:extLst>
              <a:ext uri="{FF2B5EF4-FFF2-40B4-BE49-F238E27FC236}">
                <a16:creationId xmlns:a16="http://schemas.microsoft.com/office/drawing/2014/main" id="{AE99A3F5-A695-A44E-8662-3FA5EC4111C8}"/>
              </a:ext>
            </a:extLst>
          </p:cNvPr>
          <p:cNvSpPr>
            <a:spLocks noChangeAspect="1" noEditPoints="1"/>
          </p:cNvSpPr>
          <p:nvPr/>
        </p:nvSpPr>
        <p:spPr bwMode="auto">
          <a:xfrm>
            <a:off x="4980200" y="4600936"/>
            <a:ext cx="640855" cy="7404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B7A31CD-A31E-B84A-AE43-6A1BB117EC7E}"/>
              </a:ext>
            </a:extLst>
          </p:cNvPr>
          <p:cNvSpPr/>
          <p:nvPr/>
        </p:nvSpPr>
        <p:spPr>
          <a:xfrm>
            <a:off x="4741020" y="5389824"/>
            <a:ext cx="11192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Hands-on</a:t>
            </a:r>
            <a:endPar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experiments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speech_4" title="Icon of a chat bubble with a video camera inside">
            <a:extLst>
              <a:ext uri="{FF2B5EF4-FFF2-40B4-BE49-F238E27FC236}">
                <a16:creationId xmlns:a16="http://schemas.microsoft.com/office/drawing/2014/main" id="{5F040283-5675-0041-B364-E5398C8A12F9}"/>
              </a:ext>
            </a:extLst>
          </p:cNvPr>
          <p:cNvSpPr>
            <a:spLocks noChangeAspect="1" noEditPoints="1"/>
          </p:cNvSpPr>
          <p:nvPr/>
        </p:nvSpPr>
        <p:spPr bwMode="auto">
          <a:xfrm>
            <a:off x="3671778" y="3753195"/>
            <a:ext cx="812769" cy="7220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5ED6AC5-9AFD-B24F-90B0-05C3D125794E}"/>
              </a:ext>
            </a:extLst>
          </p:cNvPr>
          <p:cNvSpPr/>
          <p:nvPr/>
        </p:nvSpPr>
        <p:spPr>
          <a:xfrm>
            <a:off x="3758104" y="4529714"/>
            <a:ext cx="6944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Videos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riangle 35">
            <a:extLst>
              <a:ext uri="{FF2B5EF4-FFF2-40B4-BE49-F238E27FC236}">
                <a16:creationId xmlns:a16="http://schemas.microsoft.com/office/drawing/2014/main" id="{7F458287-68FE-B94B-BAE6-485B5981C37D}"/>
              </a:ext>
            </a:extLst>
          </p:cNvPr>
          <p:cNvSpPr/>
          <p:nvPr/>
        </p:nvSpPr>
        <p:spPr>
          <a:xfrm rot="3026642">
            <a:off x="3979909" y="640879"/>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2AE47AEE-AA5D-6745-B288-DF922A085AC9}"/>
              </a:ext>
            </a:extLst>
          </p:cNvPr>
          <p:cNvSpPr/>
          <p:nvPr/>
        </p:nvSpPr>
        <p:spPr>
          <a:xfrm rot="10322825">
            <a:off x="9247613" y="2922654"/>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1DF9DECE-A610-E746-8C3D-DF75BE1775E3}"/>
              </a:ext>
            </a:extLst>
          </p:cNvPr>
          <p:cNvSpPr/>
          <p:nvPr/>
        </p:nvSpPr>
        <p:spPr>
          <a:xfrm rot="18151963">
            <a:off x="4287130" y="6078862"/>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3153DE38-9E34-904C-93C6-D3491E0CE203}"/>
              </a:ext>
            </a:extLst>
          </p:cNvPr>
          <p:cNvCxnSpPr>
            <a:cxnSpLocks/>
          </p:cNvCxnSpPr>
          <p:nvPr/>
        </p:nvCxnSpPr>
        <p:spPr>
          <a:xfrm flipV="1">
            <a:off x="8428238" y="5725065"/>
            <a:ext cx="1963315" cy="31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00A8EB-D8CD-E74E-9CB1-0D4D74950689}"/>
              </a:ext>
            </a:extLst>
          </p:cNvPr>
          <p:cNvCxnSpPr>
            <a:cxnSpLocks/>
          </p:cNvCxnSpPr>
          <p:nvPr/>
        </p:nvCxnSpPr>
        <p:spPr>
          <a:xfrm>
            <a:off x="11199628" y="3885034"/>
            <a:ext cx="9923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921797-E831-7944-A8F9-2AE771182A72}"/>
              </a:ext>
            </a:extLst>
          </p:cNvPr>
          <p:cNvCxnSpPr>
            <a:cxnSpLocks/>
          </p:cNvCxnSpPr>
          <p:nvPr/>
        </p:nvCxnSpPr>
        <p:spPr>
          <a:xfrm flipH="1">
            <a:off x="10391553" y="3885034"/>
            <a:ext cx="808076" cy="1840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957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250"/>
                                        <p:tgtEl>
                                          <p:spTgt spid="14"/>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250"/>
                                        <p:tgtEl>
                                          <p:spTgt spid="22"/>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250"/>
                                        <p:tgtEl>
                                          <p:spTgt spid="29"/>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250"/>
                                        <p:tgtEl>
                                          <p:spTgt spid="30"/>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250"/>
                                        <p:tgtEl>
                                          <p:spTgt spid="31"/>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250"/>
                                        <p:tgtEl>
                                          <p:spTgt spid="32"/>
                                        </p:tgtEl>
                                      </p:cBhvr>
                                    </p:animEffect>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250"/>
                                        <p:tgtEl>
                                          <p:spTgt spid="8"/>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250"/>
                                        <p:tgtEl>
                                          <p:spTgt spid="21"/>
                                        </p:tgtEl>
                                      </p:cBhvr>
                                    </p:animEffect>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250"/>
                                        <p:tgtEl>
                                          <p:spTgt spid="11"/>
                                        </p:tgtEl>
                                      </p:cBhvr>
                                    </p:animEffect>
                                  </p:childTnLst>
                                </p:cTn>
                              </p:par>
                            </p:childTnLst>
                          </p:cTn>
                        </p:par>
                        <p:par>
                          <p:cTn id="48" fill="hold">
                            <p:stCondLst>
                              <p:cond delay="2750"/>
                            </p:stCondLst>
                            <p:childTnLst>
                              <p:par>
                                <p:cTn id="49" presetID="2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250"/>
                                        <p:tgtEl>
                                          <p:spTgt spid="17"/>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250"/>
                                        <p:tgtEl>
                                          <p:spTgt spid="13"/>
                                        </p:tgtEl>
                                      </p:cBhvr>
                                    </p:animEffect>
                                  </p:childTnLst>
                                </p:cTn>
                              </p:par>
                            </p:childTnLst>
                          </p:cTn>
                        </p:par>
                        <p:par>
                          <p:cTn id="56" fill="hold">
                            <p:stCondLst>
                              <p:cond delay="3250"/>
                            </p:stCondLst>
                            <p:childTnLst>
                              <p:par>
                                <p:cTn id="57" presetID="2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50"/>
                                        <p:tgtEl>
                                          <p:spTgt spid="19"/>
                                        </p:tgtEl>
                                      </p:cBhvr>
                                    </p:animEffect>
                                  </p:childTnLst>
                                </p:cTn>
                              </p:par>
                            </p:childTnLst>
                          </p:cTn>
                        </p:par>
                        <p:par>
                          <p:cTn id="60" fill="hold">
                            <p:stCondLst>
                              <p:cond delay="3500"/>
                            </p:stCondLst>
                            <p:childTnLst>
                              <p:par>
                                <p:cTn id="61" presetID="21" presetClass="entr" presetSubtype="1"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50"/>
                                        <p:tgtEl>
                                          <p:spTgt spid="26"/>
                                        </p:tgtEl>
                                      </p:cBhvr>
                                    </p:animEffect>
                                  </p:childTnLst>
                                </p:cTn>
                              </p:par>
                            </p:childTnLst>
                          </p:cTn>
                        </p:par>
                        <p:par>
                          <p:cTn id="64" fill="hold">
                            <p:stCondLst>
                              <p:cond delay="3750"/>
                            </p:stCondLst>
                            <p:childTnLst>
                              <p:par>
                                <p:cTn id="65" presetID="22" presetClass="entr" presetSubtype="1"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250"/>
                                        <p:tgtEl>
                                          <p:spTgt spid="37"/>
                                        </p:tgtEl>
                                      </p:cBhvr>
                                    </p:animEffect>
                                  </p:childTnLst>
                                </p:cTn>
                              </p:par>
                            </p:childTnLst>
                          </p:cTn>
                        </p:par>
                        <p:par>
                          <p:cTn id="68" fill="hold">
                            <p:stCondLst>
                              <p:cond delay="4000"/>
                            </p:stCondLst>
                            <p:childTnLst>
                              <p:par>
                                <p:cTn id="69" presetID="22" presetClass="entr" presetSubtype="4"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down)">
                                      <p:cBhvr>
                                        <p:cTn id="71" dur="250"/>
                                        <p:tgtEl>
                                          <p:spTgt spid="38"/>
                                        </p:tgtEl>
                                      </p:cBhvr>
                                    </p:animEffect>
                                  </p:childTnLst>
                                </p:cTn>
                              </p:par>
                            </p:childTnLst>
                          </p:cTn>
                        </p:par>
                        <p:par>
                          <p:cTn id="72" fill="hold">
                            <p:stCondLst>
                              <p:cond delay="4250"/>
                            </p:stCondLst>
                            <p:childTnLst>
                              <p:par>
                                <p:cTn id="73" presetID="22" presetClass="entr" presetSubtype="8"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250"/>
                                        <p:tgtEl>
                                          <p:spTgt spid="36"/>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left)">
                                      <p:cBhvr>
                                        <p:cTn id="79" dur="250"/>
                                        <p:tgtEl>
                                          <p:spTgt spid="46"/>
                                        </p:tgtEl>
                                      </p:cBhvr>
                                    </p:animEffect>
                                  </p:childTnLst>
                                </p:cTn>
                              </p:par>
                            </p:childTnLst>
                          </p:cTn>
                        </p:par>
                        <p:par>
                          <p:cTn id="80" fill="hold">
                            <p:stCondLst>
                              <p:cond delay="4750"/>
                            </p:stCondLst>
                            <p:childTnLst>
                              <p:par>
                                <p:cTn id="81" presetID="22" presetClass="entr" presetSubtype="8"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250"/>
                                        <p:tgtEl>
                                          <p:spTgt spid="50"/>
                                        </p:tgtEl>
                                      </p:cBhvr>
                                    </p:animEffect>
                                  </p:childTnLst>
                                </p:cTn>
                              </p:par>
                            </p:childTnLst>
                          </p:cTn>
                        </p:par>
                        <p:par>
                          <p:cTn id="84" fill="hold">
                            <p:stCondLst>
                              <p:cond delay="5000"/>
                            </p:stCondLst>
                            <p:childTnLst>
                              <p:par>
                                <p:cTn id="85" presetID="22" presetClass="entr" presetSubtype="8"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8" grpId="0" animBg="1"/>
      <p:bldP spid="11" grpId="0" animBg="1"/>
      <p:bldP spid="13" grpId="0" animBg="1"/>
      <p:bldP spid="14" grpId="0" animBg="1"/>
      <p:bldP spid="17" grpId="0"/>
      <p:bldP spid="18" grpId="0"/>
      <p:bldP spid="19" grpId="0"/>
      <p:bldP spid="21" grpId="0"/>
      <p:bldP spid="22" grpId="0"/>
      <p:bldP spid="29" grpId="0" animBg="1"/>
      <p:bldP spid="30" grpId="0"/>
      <p:bldP spid="31" grpId="0" animBg="1"/>
      <p:bldP spid="32" grpId="0"/>
      <p:bldP spid="36"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Arrow Circle">
            <a:extLst>
              <a:ext uri="{FF2B5EF4-FFF2-40B4-BE49-F238E27FC236}">
                <a16:creationId xmlns:a16="http://schemas.microsoft.com/office/drawing/2014/main" id="{EF9B4817-5BCB-2D48-9E12-68A31B767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4780" y="2012500"/>
            <a:ext cx="2338511" cy="2338511"/>
          </a:xfrm>
          <a:prstGeom prst="rect">
            <a:avLst/>
          </a:prstGeom>
        </p:spPr>
      </p:pic>
      <p:sp>
        <p:nvSpPr>
          <p:cNvPr id="4" name="people_11" title="Icon of two people with a chat bubble">
            <a:extLst>
              <a:ext uri="{FF2B5EF4-FFF2-40B4-BE49-F238E27FC236}">
                <a16:creationId xmlns:a16="http://schemas.microsoft.com/office/drawing/2014/main" id="{974189A3-D06C-1B46-93C3-7BC6845F4C04}"/>
              </a:ext>
            </a:extLst>
          </p:cNvPr>
          <p:cNvSpPr>
            <a:spLocks noChangeAspect="1" noEditPoints="1"/>
          </p:cNvSpPr>
          <p:nvPr/>
        </p:nvSpPr>
        <p:spPr bwMode="auto">
          <a:xfrm>
            <a:off x="7919685" y="1484184"/>
            <a:ext cx="714058" cy="68572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5" name="tool" title="Icon of a skrewdriver and wrench">
            <a:extLst>
              <a:ext uri="{FF2B5EF4-FFF2-40B4-BE49-F238E27FC236}">
                <a16:creationId xmlns:a16="http://schemas.microsoft.com/office/drawing/2014/main" id="{ACE918AB-82D3-894D-935A-23198E7D5E3C}"/>
              </a:ext>
            </a:extLst>
          </p:cNvPr>
          <p:cNvSpPr>
            <a:spLocks noChangeAspect="1" noEditPoints="1"/>
          </p:cNvSpPr>
          <p:nvPr/>
        </p:nvSpPr>
        <p:spPr bwMode="auto">
          <a:xfrm>
            <a:off x="9535164" y="3620829"/>
            <a:ext cx="486811" cy="685722"/>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6" name="gear" title="Icon of a gear surrounded by a circle with lines of varying length">
            <a:extLst>
              <a:ext uri="{FF2B5EF4-FFF2-40B4-BE49-F238E27FC236}">
                <a16:creationId xmlns:a16="http://schemas.microsoft.com/office/drawing/2014/main" id="{6B77D83B-85EF-2F45-B598-B683B2D9E8F6}"/>
              </a:ext>
            </a:extLst>
          </p:cNvPr>
          <p:cNvSpPr>
            <a:spLocks noChangeAspect="1" noEditPoints="1"/>
          </p:cNvSpPr>
          <p:nvPr/>
        </p:nvSpPr>
        <p:spPr bwMode="auto">
          <a:xfrm>
            <a:off x="7919685" y="2838895"/>
            <a:ext cx="688703" cy="68572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box" title="Icon of a box">
            <a:extLst>
              <a:ext uri="{FF2B5EF4-FFF2-40B4-BE49-F238E27FC236}">
                <a16:creationId xmlns:a16="http://schemas.microsoft.com/office/drawing/2014/main" id="{040DC819-A66A-F14A-9D43-0FEC56C23B91}"/>
              </a:ext>
            </a:extLst>
          </p:cNvPr>
          <p:cNvSpPr>
            <a:spLocks noChangeAspect="1" noEditPoints="1"/>
          </p:cNvSpPr>
          <p:nvPr/>
        </p:nvSpPr>
        <p:spPr bwMode="auto">
          <a:xfrm>
            <a:off x="6479351" y="3429000"/>
            <a:ext cx="679264" cy="68572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D2DB0D8-7104-294A-AC8A-AA1EEF87F432}"/>
              </a:ext>
            </a:extLst>
          </p:cNvPr>
          <p:cNvSpPr txBox="1"/>
          <p:nvPr/>
        </p:nvSpPr>
        <p:spPr>
          <a:xfrm>
            <a:off x="1643448" y="2697499"/>
            <a:ext cx="184115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What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skills</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do</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want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develop</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t>
            </a:r>
          </a:p>
        </p:txBody>
      </p:sp>
      <p:cxnSp>
        <p:nvCxnSpPr>
          <p:cNvPr id="17" name="Straight Connector 16">
            <a:extLst>
              <a:ext uri="{FF2B5EF4-FFF2-40B4-BE49-F238E27FC236}">
                <a16:creationId xmlns:a16="http://schemas.microsoft.com/office/drawing/2014/main" id="{61A77177-B92F-F14D-A38A-FB3B98D5B502}"/>
              </a:ext>
            </a:extLst>
          </p:cNvPr>
          <p:cNvCxnSpPr>
            <a:cxnSpLocks/>
          </p:cNvCxnSpPr>
          <p:nvPr/>
        </p:nvCxnSpPr>
        <p:spPr>
          <a:xfrm>
            <a:off x="1383957" y="3885309"/>
            <a:ext cx="44285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4F316E-5D6B-4B46-B4ED-48314D92E597}"/>
              </a:ext>
            </a:extLst>
          </p:cNvPr>
          <p:cNvCxnSpPr>
            <a:cxnSpLocks/>
          </p:cNvCxnSpPr>
          <p:nvPr/>
        </p:nvCxnSpPr>
        <p:spPr>
          <a:xfrm flipV="1">
            <a:off x="0" y="3885309"/>
            <a:ext cx="1383957" cy="11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7A0DFA68-445A-774C-9B78-4C1AFEF1D864}"/>
              </a:ext>
            </a:extLst>
          </p:cNvPr>
          <p:cNvSpPr/>
          <p:nvPr/>
        </p:nvSpPr>
        <p:spPr>
          <a:xfrm rot="5400000">
            <a:off x="5838569" y="3824666"/>
            <a:ext cx="73962" cy="10386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alendar" title="Icon of a calendar">
            <a:extLst>
              <a:ext uri="{FF2B5EF4-FFF2-40B4-BE49-F238E27FC236}">
                <a16:creationId xmlns:a16="http://schemas.microsoft.com/office/drawing/2014/main" id="{E914DD95-97A2-F54A-9977-1FA9A3430B7F}"/>
              </a:ext>
            </a:extLst>
          </p:cNvPr>
          <p:cNvSpPr>
            <a:spLocks noChangeAspect="1" noEditPoints="1"/>
          </p:cNvSpPr>
          <p:nvPr/>
        </p:nvSpPr>
        <p:spPr bwMode="auto">
          <a:xfrm>
            <a:off x="1766515" y="4435960"/>
            <a:ext cx="381718" cy="36576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AlarmClock_E919" title="Icon of an alarm clock">
            <a:extLst>
              <a:ext uri="{FF2B5EF4-FFF2-40B4-BE49-F238E27FC236}">
                <a16:creationId xmlns:a16="http://schemas.microsoft.com/office/drawing/2014/main" id="{428A664C-9A66-0F45-9DF4-713AA0CDC138}"/>
              </a:ext>
            </a:extLst>
          </p:cNvPr>
          <p:cNvSpPr>
            <a:spLocks noChangeAspect="1" noEditPoints="1"/>
          </p:cNvSpPr>
          <p:nvPr/>
        </p:nvSpPr>
        <p:spPr bwMode="auto">
          <a:xfrm>
            <a:off x="2368207" y="4435960"/>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581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50"/>
                                        <p:tgtEl>
                                          <p:spTgt spid="15"/>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250"/>
                                        <p:tgtEl>
                                          <p:spTgt spid="7"/>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50"/>
                                        <p:tgtEl>
                                          <p:spTgt spid="6"/>
                                        </p:tgtEl>
                                      </p:cBhvr>
                                    </p:animEffect>
                                  </p:childTnLst>
                                </p:cTn>
                              </p:par>
                            </p:childTnLst>
                          </p:cTn>
                        </p:par>
                        <p:par>
                          <p:cTn id="24" fill="hold">
                            <p:stCondLst>
                              <p:cond delay="1250"/>
                            </p:stCondLst>
                            <p:childTnLst>
                              <p:par>
                                <p:cTn id="25" presetID="2" presetClass="entr" presetSubtype="8" fill="hold" grpId="0" nodeType="after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250" fill="hold"/>
                                        <p:tgtEl>
                                          <p:spTgt spid="25"/>
                                        </p:tgtEl>
                                        <p:attrNameLst>
                                          <p:attrName>ppt_x</p:attrName>
                                        </p:attrNameLst>
                                      </p:cBhvr>
                                      <p:tavLst>
                                        <p:tav tm="0">
                                          <p:val>
                                            <p:strVal val="0-#ppt_w/2"/>
                                          </p:val>
                                        </p:tav>
                                        <p:tav tm="100000">
                                          <p:val>
                                            <p:strVal val="#ppt_x"/>
                                          </p:val>
                                        </p:tav>
                                      </p:tavLst>
                                    </p:anim>
                                    <p:anim calcmode="lin" valueType="num">
                                      <p:cBhvr additive="base">
                                        <p:cTn id="28" dur="250" fill="hold"/>
                                        <p:tgtEl>
                                          <p:spTgt spid="2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0-#ppt_w/2"/>
                                          </p:val>
                                        </p:tav>
                                        <p:tav tm="100000">
                                          <p:val>
                                            <p:strVal val="#ppt_x"/>
                                          </p:val>
                                        </p:tav>
                                      </p:tavLst>
                                    </p:anim>
                                    <p:anim calcmode="lin" valueType="num">
                                      <p:cBhvr additive="base">
                                        <p:cTn id="33" dur="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3" title="Icon of a cloud">
            <a:extLst>
              <a:ext uri="{FF2B5EF4-FFF2-40B4-BE49-F238E27FC236}">
                <a16:creationId xmlns:a16="http://schemas.microsoft.com/office/drawing/2014/main" id="{FA26D505-C48E-214E-9435-16D3CD4D07E8}"/>
              </a:ext>
            </a:extLst>
          </p:cNvPr>
          <p:cNvSpPr>
            <a:spLocks noChangeAspect="1"/>
          </p:cNvSpPr>
          <p:nvPr/>
        </p:nvSpPr>
        <p:spPr bwMode="auto">
          <a:xfrm>
            <a:off x="4656024" y="2639084"/>
            <a:ext cx="2879951" cy="15798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11482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7F6BE3-C7DE-1249-925A-22A34891D70B}"/>
              </a:ext>
            </a:extLst>
          </p:cNvPr>
          <p:cNvSpPr/>
          <p:nvPr/>
        </p:nvSpPr>
        <p:spPr>
          <a:xfrm>
            <a:off x="2256890" y="2521059"/>
            <a:ext cx="3048000" cy="2031325"/>
          </a:xfrm>
          <a:prstGeom prst="rect">
            <a:avLst/>
          </a:prstGeom>
        </p:spPr>
        <p:txBody>
          <a:bodyPr wrap="square">
            <a:spAutoFit/>
          </a:bodyPr>
          <a:lstStyle/>
          <a:p>
            <a:r>
              <a:rPr lang="en-US" sz="1400" dirty="0">
                <a:solidFill>
                  <a:prstClr val="black">
                    <a:lumMod val="50000"/>
                    <a:lumOff val="50000"/>
                  </a:prstClr>
                </a:solidFill>
                <a:latin typeface="Consolas" panose="020B0609020204030204" pitchFamily="49" charset="0"/>
                <a:cs typeface="Consolas" panose="020B0609020204030204" pitchFamily="49" charset="0"/>
              </a:rPr>
              <a:t>“The practice of using a network of remote servers hosted on the Internet to store, manage, and process data, rather than a local server or a personal computer.”</a:t>
            </a:r>
          </a:p>
          <a:p>
            <a:endParaRPr lang="en-US" sz="1400" dirty="0">
              <a:solidFill>
                <a:prstClr val="black">
                  <a:lumMod val="50000"/>
                  <a:lumOff val="50000"/>
                </a:prstClr>
              </a:solidFill>
              <a:latin typeface="Consolas" panose="020B0609020204030204" pitchFamily="49" charset="0"/>
              <a:cs typeface="Consolas" panose="020B0609020204030204" pitchFamily="49" charset="0"/>
            </a:endParaRPr>
          </a:p>
          <a:p>
            <a:pPr algn="r"/>
            <a:r>
              <a:rPr lang="en-US" sz="1400" dirty="0">
                <a:solidFill>
                  <a:prstClr val="black">
                    <a:lumMod val="50000"/>
                    <a:lumOff val="50000"/>
                  </a:prstClr>
                </a:solidFill>
                <a:latin typeface="Consolas" panose="020B0609020204030204" pitchFamily="49" charset="0"/>
                <a:cs typeface="Consolas" panose="020B0609020204030204" pitchFamily="49" charset="0"/>
              </a:rPr>
              <a:t>Oxford Dictionary</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B71D2943-5EAF-9B4C-A584-4B4E0B280CDE}"/>
              </a:ext>
            </a:extLst>
          </p:cNvPr>
          <p:cNvSpPr/>
          <p:nvPr/>
        </p:nvSpPr>
        <p:spPr>
          <a:xfrm>
            <a:off x="6887112" y="2521059"/>
            <a:ext cx="3048000" cy="1600438"/>
          </a:xfrm>
          <a:prstGeom prst="rect">
            <a:avLst/>
          </a:prstGeom>
        </p:spPr>
        <p:txBody>
          <a:bodyPr wrap="square">
            <a:spAutoFit/>
          </a:bodyPr>
          <a:lstStyle/>
          <a:p>
            <a:r>
              <a:rPr lang="en-US" sz="1400" dirty="0">
                <a:solidFill>
                  <a:prstClr val="black">
                    <a:lumMod val="50000"/>
                    <a:lumOff val="50000"/>
                  </a:prstClr>
                </a:solidFill>
                <a:latin typeface="Consolas" panose="020B0609020204030204" pitchFamily="49" charset="0"/>
                <a:cs typeface="Consolas" panose="020B0609020204030204" pitchFamily="49" charset="0"/>
              </a:rPr>
              <a:t>“The practice of storing regularly used computer data on multiple servers that can be accessed through the Internet.”</a:t>
            </a:r>
          </a:p>
          <a:p>
            <a:endParaRPr lang="en-US" sz="1400" dirty="0">
              <a:solidFill>
                <a:prstClr val="black">
                  <a:lumMod val="50000"/>
                  <a:lumOff val="50000"/>
                </a:prstClr>
              </a:solidFill>
              <a:latin typeface="Consolas" panose="020B0609020204030204" pitchFamily="49" charset="0"/>
              <a:cs typeface="Consolas" panose="020B0609020204030204" pitchFamily="49" charset="0"/>
            </a:endParaRPr>
          </a:p>
          <a:p>
            <a:pPr algn="r"/>
            <a:r>
              <a:rPr lang="en-US" sz="1400" dirty="0">
                <a:solidFill>
                  <a:prstClr val="black">
                    <a:lumMod val="50000"/>
                    <a:lumOff val="50000"/>
                  </a:prstClr>
                </a:solidFill>
                <a:latin typeface="Consolas" panose="020B0609020204030204" pitchFamily="49" charset="0"/>
                <a:cs typeface="Consolas" panose="020B0609020204030204" pitchFamily="49" charset="0"/>
              </a:rPr>
              <a:t>Webster Dictionary</a:t>
            </a:r>
          </a:p>
        </p:txBody>
      </p:sp>
    </p:spTree>
    <p:extLst>
      <p:ext uri="{BB962C8B-B14F-4D97-AF65-F5344CB8AC3E}">
        <p14:creationId xmlns:p14="http://schemas.microsoft.com/office/powerpoint/2010/main" val="198885308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title="Icon of a cloud">
            <a:extLst>
              <a:ext uri="{FF2B5EF4-FFF2-40B4-BE49-F238E27FC236}">
                <a16:creationId xmlns:a16="http://schemas.microsoft.com/office/drawing/2014/main" id="{DA802140-F12F-DC48-B291-587CA38D459F}"/>
              </a:ext>
            </a:extLst>
          </p:cNvPr>
          <p:cNvSpPr>
            <a:spLocks noChangeAspect="1"/>
          </p:cNvSpPr>
          <p:nvPr/>
        </p:nvSpPr>
        <p:spPr bwMode="auto">
          <a:xfrm>
            <a:off x="4656024" y="2639084"/>
            <a:ext cx="2879951" cy="15798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A2CF5C1-B7E0-8A49-95CE-610740816A68}"/>
              </a:ext>
            </a:extLst>
          </p:cNvPr>
          <p:cNvSpPr txBox="1"/>
          <p:nvPr/>
        </p:nvSpPr>
        <p:spPr>
          <a:xfrm>
            <a:off x="5661617" y="3428999"/>
            <a:ext cx="974882" cy="369332"/>
          </a:xfrm>
          <a:prstGeom prst="rect">
            <a:avLst/>
          </a:prstGeom>
          <a:noFill/>
        </p:spPr>
        <p:txBody>
          <a:bodyPr wrap="none" rtlCol="0">
            <a:spAutoFit/>
          </a:bodyPr>
          <a:lstStyle/>
          <a:p>
            <a:r>
              <a:rPr lang="fi-FI" b="1" dirty="0">
                <a:solidFill>
                  <a:srgbClr val="48AFEE"/>
                </a:solidFill>
                <a:latin typeface="Segoe UI" panose="020B0502040204020203" pitchFamily="34" charset="0"/>
                <a:cs typeface="Segoe UI" panose="020B0502040204020203" pitchFamily="34" charset="0"/>
              </a:rPr>
              <a:t>WHAT?</a:t>
            </a:r>
          </a:p>
        </p:txBody>
      </p:sp>
    </p:spTree>
    <p:extLst>
      <p:ext uri="{BB962C8B-B14F-4D97-AF65-F5344CB8AC3E}">
        <p14:creationId xmlns:p14="http://schemas.microsoft.com/office/powerpoint/2010/main" val="22057161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50"/>
                                        <p:tgtEl>
                                          <p:spTgt spid="5"/>
                                        </p:tgtEl>
                                      </p:cBhvr>
                                    </p:animEffect>
                                  </p:childTnLst>
                                </p:cTn>
                              </p:par>
                            </p:childTnLst>
                          </p:cTn>
                        </p:par>
                        <p:par>
                          <p:cTn id="8" fill="hold">
                            <p:stCondLst>
                              <p:cond delay="250"/>
                            </p:stCondLst>
                            <p:childTnLst>
                              <p:par>
                                <p:cTn id="9" presetID="22" presetClass="entr" presetSubtype="8"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1536</TotalTime>
  <Words>1257</Words>
  <Application>Microsoft Macintosh PowerPoint</Application>
  <PresentationFormat>Widescreen</PresentationFormat>
  <Paragraphs>276</Paragraphs>
  <Slides>28</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Calibri</vt:lpstr>
      <vt:lpstr>Calibri Light</vt:lpstr>
      <vt:lpstr>Comic Sans MS</vt:lpstr>
      <vt:lpstr>Consolas</vt:lpstr>
      <vt:lpstr>Segoe UI</vt:lpstr>
      <vt:lpstr>Segoe UI Semibold</vt:lpstr>
      <vt:lpstr>Segoe UI Semilight</vt:lpstr>
      <vt:lpstr>Wingdings</vt:lpstr>
      <vt:lpstr>1_Office Theme</vt:lpstr>
      <vt:lpstr>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Model Division of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Journey to the Cloud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3</cp:revision>
  <dcterms:created xsi:type="dcterms:W3CDTF">2019-04-07T09:46:17Z</dcterms:created>
  <dcterms:modified xsi:type="dcterms:W3CDTF">2019-04-09T13:41:03Z</dcterms:modified>
</cp:coreProperties>
</file>